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</p:sldMasterIdLst>
  <p:notesMasterIdLst>
    <p:notesMasterId r:id="rId53"/>
  </p:notesMasterIdLst>
  <p:sldIdLst>
    <p:sldId id="256" r:id="rId2"/>
    <p:sldId id="304" r:id="rId3"/>
    <p:sldId id="257" r:id="rId4"/>
    <p:sldId id="258" r:id="rId5"/>
    <p:sldId id="259" r:id="rId6"/>
    <p:sldId id="260" r:id="rId7"/>
    <p:sldId id="261" r:id="rId8"/>
    <p:sldId id="264" r:id="rId9"/>
    <p:sldId id="262" r:id="rId10"/>
    <p:sldId id="276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81" r:id="rId19"/>
    <p:sldId id="295" r:id="rId20"/>
    <p:sldId id="271" r:id="rId21"/>
    <p:sldId id="272" r:id="rId22"/>
    <p:sldId id="273" r:id="rId23"/>
    <p:sldId id="274" r:id="rId24"/>
    <p:sldId id="275" r:id="rId25"/>
    <p:sldId id="277" r:id="rId26"/>
    <p:sldId id="278" r:id="rId27"/>
    <p:sldId id="279" r:id="rId28"/>
    <p:sldId id="280" r:id="rId29"/>
    <p:sldId id="282" r:id="rId30"/>
    <p:sldId id="285" r:id="rId31"/>
    <p:sldId id="286" r:id="rId32"/>
    <p:sldId id="287" r:id="rId33"/>
    <p:sldId id="288" r:id="rId34"/>
    <p:sldId id="292" r:id="rId35"/>
    <p:sldId id="290" r:id="rId36"/>
    <p:sldId id="291" r:id="rId37"/>
    <p:sldId id="293" r:id="rId38"/>
    <p:sldId id="294" r:id="rId39"/>
    <p:sldId id="299" r:id="rId40"/>
    <p:sldId id="302" r:id="rId41"/>
    <p:sldId id="301" r:id="rId42"/>
    <p:sldId id="300" r:id="rId43"/>
    <p:sldId id="297" r:id="rId44"/>
    <p:sldId id="303" r:id="rId45"/>
    <p:sldId id="305" r:id="rId46"/>
    <p:sldId id="307" r:id="rId47"/>
    <p:sldId id="308" r:id="rId48"/>
    <p:sldId id="306" r:id="rId49"/>
    <p:sldId id="309" r:id="rId50"/>
    <p:sldId id="311" r:id="rId51"/>
    <p:sldId id="310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gnar Weber" initials="RW" lastIdx="3" clrIdx="0">
    <p:extLst>
      <p:ext uri="{19B8F6BF-5375-455C-9EA6-DF929625EA0E}">
        <p15:presenceInfo xmlns:p15="http://schemas.microsoft.com/office/powerpoint/2012/main" userId="7cc5d4ed3d1e59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35" autoAdjust="0"/>
    <p:restoredTop sz="86410" autoAdjust="0"/>
  </p:normalViewPr>
  <p:slideViewPr>
    <p:cSldViewPr snapToGrid="0">
      <p:cViewPr varScale="1">
        <p:scale>
          <a:sx n="57" d="100"/>
          <a:sy n="57" d="100"/>
        </p:scale>
        <p:origin x="268" y="44"/>
      </p:cViewPr>
      <p:guideLst/>
    </p:cSldViewPr>
  </p:slideViewPr>
  <p:outlineViewPr>
    <p:cViewPr>
      <p:scale>
        <a:sx n="33" d="100"/>
        <a:sy n="33" d="100"/>
      </p:scale>
      <p:origin x="0" y="-99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29771-ABA9-4EB5-B261-CBB18280C3B5}" type="datetimeFigureOut">
              <a:rPr lang="de-DE" smtClean="0"/>
              <a:t>22.02.2020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C90DC-E4F1-43E9-86CC-BDB9FF2CF3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562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90DC-E4F1-43E9-86CC-BDB9FF2CF37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538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90DC-E4F1-43E9-86CC-BDB9FF2CF37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3014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90DC-E4F1-43E9-86CC-BDB9FF2CF378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349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90DC-E4F1-43E9-86CC-BDB9FF2CF378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4988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90DC-E4F1-43E9-86CC-BDB9FF2CF378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731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90DC-E4F1-43E9-86CC-BDB9FF2CF378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8170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r>
              <a:rPr lang="en-US" dirty="0"/>
              <a:t> von 51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r>
              <a:rPr lang="en-US" dirty="0"/>
              <a:t> von 51</a:t>
            </a:r>
          </a:p>
        </p:txBody>
      </p:sp>
      <p:sp>
        <p:nvSpPr>
          <p:cNvPr id="10" name="Date Placeholder 7">
            <a:extLst>
              <a:ext uri="{FF2B5EF4-FFF2-40B4-BE49-F238E27FC236}">
                <a16:creationId xmlns:a16="http://schemas.microsoft.com/office/drawing/2014/main" id="{7F4E0BB4-686F-4379-A918-0FEB225B60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r>
              <a:rPr lang="en-US" dirty="0"/>
              <a:t> von 51</a:t>
            </a:r>
          </a:p>
        </p:txBody>
      </p:sp>
      <p:sp>
        <p:nvSpPr>
          <p:cNvPr id="10" name="Date Placeholder 7">
            <a:extLst>
              <a:ext uri="{FF2B5EF4-FFF2-40B4-BE49-F238E27FC236}">
                <a16:creationId xmlns:a16="http://schemas.microsoft.com/office/drawing/2014/main" id="{E1253D57-2BE5-40FF-9082-8914DDADF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85555AA0-45F6-4D62-856B-ED2C95E43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8844" y="6356350"/>
            <a:ext cx="5911517" cy="365125"/>
          </a:xfrm>
          <a:prstGeom prst="rect">
            <a:avLst/>
          </a:prstGeom>
        </p:spPr>
        <p:txBody>
          <a:bodyPr/>
          <a:lstStyle/>
          <a:p>
            <a:pPr fontAlgn="ctr"/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r>
              <a:rPr lang="en-US" dirty="0"/>
              <a:t> von 51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r>
              <a:rPr lang="en-US" dirty="0"/>
              <a:t> von 51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r>
              <a:rPr lang="en-US" dirty="0"/>
              <a:t> von 51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r>
              <a:rPr lang="en-US" dirty="0"/>
              <a:t> von 51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r>
              <a:rPr lang="en-US" dirty="0"/>
              <a:t> von 51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r>
              <a:rPr lang="en-US" dirty="0"/>
              <a:t> von 51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570644" y="6356349"/>
            <a:ext cx="7727276" cy="288291"/>
          </a:xfrm>
          <a:prstGeom prst="rect">
            <a:avLst/>
          </a:prstGeom>
        </p:spPr>
        <p:txBody>
          <a:bodyPr/>
          <a:lstStyle/>
          <a:p>
            <a:pPr fontAlgn="ctr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521440" y="6356351"/>
            <a:ext cx="643622" cy="28829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r>
              <a:rPr lang="en-US" dirty="0"/>
              <a:t> von 51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r>
              <a:rPr lang="en-US" dirty="0"/>
              <a:t> von 51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AFBC1E6-F43B-4AFE-B37D-E710D4F16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creativecommons.org/licenses/by-sa/4.0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111FE5-9535-4DFC-9860-EFED03B2A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2941" y="1087459"/>
            <a:ext cx="7315200" cy="2365958"/>
          </a:xfrm>
        </p:spPr>
        <p:txBody>
          <a:bodyPr>
            <a:normAutofit/>
          </a:bodyPr>
          <a:lstStyle/>
          <a:p>
            <a:r>
              <a:rPr lang="de-DE" sz="4000" dirty="0"/>
              <a:t>Einsatz der Phasenkontrastmikroskopie zur Diagnostik oberer </a:t>
            </a:r>
            <a:r>
              <a:rPr lang="de-DE" sz="4000" dirty="0" err="1"/>
              <a:t>Luftwegswegsinfekte</a:t>
            </a:r>
            <a:endParaRPr lang="de-DE" sz="40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69049CB-42A4-4E9C-9568-5C71C28E2F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3601844"/>
            <a:ext cx="7315200" cy="1982802"/>
          </a:xfrm>
        </p:spPr>
        <p:txBody>
          <a:bodyPr>
            <a:normAutofit fontScale="92500" lnSpcReduction="10000"/>
          </a:bodyPr>
          <a:lstStyle/>
          <a:p>
            <a:r>
              <a:rPr lang="de-DE" sz="2400" dirty="0"/>
              <a:t>Dr. med. Ragnar Weber</a:t>
            </a:r>
          </a:p>
          <a:p>
            <a:r>
              <a:rPr lang="de-DE" sz="2400" dirty="0"/>
              <a:t>Arzt für Allgemeinmedizin</a:t>
            </a:r>
          </a:p>
          <a:p>
            <a:r>
              <a:rPr lang="de-DE" sz="2400" dirty="0"/>
              <a:t>Arzt für Kinderheilkunde</a:t>
            </a:r>
          </a:p>
          <a:p>
            <a:br>
              <a:rPr lang="de-DE" sz="2400" dirty="0"/>
            </a:br>
            <a:r>
              <a:rPr lang="de-DE" sz="2400" dirty="0"/>
              <a:t>E-Mail: </a:t>
            </a:r>
            <a:r>
              <a:rPr lang="de-DE" sz="2400" u="sng" dirty="0"/>
              <a:t>mail@dr-weber-meppen.de</a:t>
            </a:r>
          </a:p>
        </p:txBody>
      </p:sp>
    </p:spTree>
    <p:extLst>
      <p:ext uri="{BB962C8B-B14F-4D97-AF65-F5344CB8AC3E}">
        <p14:creationId xmlns:p14="http://schemas.microsoft.com/office/powerpoint/2010/main" val="4070333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C20AB-509C-462F-830C-49CC80012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598213"/>
            <a:ext cx="2834640" cy="1154927"/>
          </a:xfrm>
        </p:spPr>
        <p:txBody>
          <a:bodyPr>
            <a:normAutofit/>
          </a:bodyPr>
          <a:lstStyle/>
          <a:p>
            <a:r>
              <a:rPr lang="de-DE" sz="2400" dirty="0"/>
              <a:t>Abstreifbare  </a:t>
            </a:r>
            <a:r>
              <a:rPr lang="de-DE" sz="2400" dirty="0" err="1"/>
              <a:t>Membrenen</a:t>
            </a:r>
            <a:r>
              <a:rPr lang="de-DE" sz="2400" dirty="0"/>
              <a:t> im Zerfallen begriffen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823DD1EE-942E-47AE-B28A-14B36A7DE9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EF6E579-0FA6-485E-8E3F-05D5D448B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4104860"/>
            <a:ext cx="2834640" cy="1710723"/>
          </a:xfrm>
        </p:spPr>
        <p:txBody>
          <a:bodyPr>
            <a:normAutofit/>
          </a:bodyPr>
          <a:lstStyle/>
          <a:p>
            <a:r>
              <a:rPr lang="de-DE" sz="2400" dirty="0"/>
              <a:t>In späteren Stadien nur noch im Schleim  Bruchstücke erkennbar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7309EE3-9BCB-4AA9-93AC-BFE477AD8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9EFC39D-2ED5-4F16-82FC-E05CF9024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494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102EE0-EDCE-478E-B4B6-7876451C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371599"/>
            <a:ext cx="2834640" cy="1472979"/>
          </a:xfrm>
        </p:spPr>
        <p:txBody>
          <a:bodyPr>
            <a:normAutofit/>
          </a:bodyPr>
          <a:lstStyle/>
          <a:p>
            <a:r>
              <a:rPr lang="de-DE" sz="2400" dirty="0"/>
              <a:t>Virusinfekt mit stärkerem </a:t>
            </a:r>
            <a:r>
              <a:rPr lang="de-DE" sz="2400" dirty="0" err="1"/>
              <a:t>zytopathogenem</a:t>
            </a:r>
            <a:r>
              <a:rPr lang="de-DE" sz="2400" dirty="0"/>
              <a:t> Effekt</a:t>
            </a:r>
          </a:p>
        </p:txBody>
      </p:sp>
      <p:pic>
        <p:nvPicPr>
          <p:cNvPr id="6" name="Bildplatzhalter 5" descr="Ein Bild, das Krater, Natur, draußen, Berg enthält.&#10;&#10;Automatisch generierte Beschreibung">
            <a:extLst>
              <a:ext uri="{FF2B5EF4-FFF2-40B4-BE49-F238E27FC236}">
                <a16:creationId xmlns:a16="http://schemas.microsoft.com/office/drawing/2014/main" id="{6B62EA37-D58B-427C-8AAB-598BACBA6D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8FF347-75BB-46C4-93E3-E431213C5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4124738"/>
            <a:ext cx="2834640" cy="1590261"/>
          </a:xfrm>
        </p:spPr>
        <p:txBody>
          <a:bodyPr/>
          <a:lstStyle/>
          <a:p>
            <a:r>
              <a:rPr lang="de-DE" sz="2400" dirty="0"/>
              <a:t>Degenerierte Flimmerepithelzelle aus dem Nasenraum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8267CF0-8FFE-49CE-B580-2412DFE4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D05678B-0470-4B32-A20D-1D904F30C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845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42425-CA84-47FD-A4D2-B5708BBB3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520687"/>
            <a:ext cx="2834640" cy="1493618"/>
          </a:xfrm>
        </p:spPr>
        <p:txBody>
          <a:bodyPr>
            <a:normAutofit/>
          </a:bodyPr>
          <a:lstStyle/>
          <a:p>
            <a:r>
              <a:rPr lang="de-DE" sz="2400" dirty="0"/>
              <a:t>Flimmerepithelzellen  die  schon ihre Flimmerhärchen verloren haben</a:t>
            </a:r>
          </a:p>
        </p:txBody>
      </p:sp>
      <p:pic>
        <p:nvPicPr>
          <p:cNvPr id="6" name="Bildplatzhalter 5" descr="Ein Bild, das draußen, Himmel, Tier enthält.&#10;&#10;Automatisch generierte Beschreibung">
            <a:extLst>
              <a:ext uri="{FF2B5EF4-FFF2-40B4-BE49-F238E27FC236}">
                <a16:creationId xmlns:a16="http://schemas.microsoft.com/office/drawing/2014/main" id="{CCAA6248-EBAB-436E-B44D-2A6A1A46FC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203DD7-9026-488F-B8E3-45A3D879E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988340"/>
            <a:ext cx="2834640" cy="1827244"/>
          </a:xfrm>
        </p:spPr>
        <p:txBody>
          <a:bodyPr/>
          <a:lstStyle/>
          <a:p>
            <a:r>
              <a:rPr lang="de-DE" sz="2000" dirty="0"/>
              <a:t>Späteres</a:t>
            </a:r>
            <a:r>
              <a:rPr lang="de-DE" dirty="0"/>
              <a:t> </a:t>
            </a:r>
            <a:r>
              <a:rPr lang="de-DE" sz="2000" dirty="0"/>
              <a:t>Stadium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F3C2DE5-7D9D-42B0-BB9E-D934CA3C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95EECD8-845D-4449-8C97-C50772338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160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F58E21-711E-4022-944E-259736E36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Virusinfekt mit stark degenerierten Lymphozyten</a:t>
            </a:r>
          </a:p>
        </p:txBody>
      </p:sp>
      <p:pic>
        <p:nvPicPr>
          <p:cNvPr id="6" name="Bildplatzhalter 5" descr="Ein Bild, das Wand, draußen enthält.&#10;&#10;Automatisch generierte Beschreibung">
            <a:extLst>
              <a:ext uri="{FF2B5EF4-FFF2-40B4-BE49-F238E27FC236}">
                <a16:creationId xmlns:a16="http://schemas.microsoft.com/office/drawing/2014/main" id="{47080FCF-E16E-4F1C-90CB-DB16D86D35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BA5562-C4C8-443B-8BB3-452B87A00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968884"/>
            <a:ext cx="2834640" cy="1846699"/>
          </a:xfrm>
        </p:spPr>
        <p:txBody>
          <a:bodyPr>
            <a:normAutofit/>
          </a:bodyPr>
          <a:lstStyle/>
          <a:p>
            <a:r>
              <a:rPr lang="de-DE" sz="2400" dirty="0"/>
              <a:t>Zusätzlich eine Epithelzelle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1E870FD-D7C6-4CA8-8968-9B2F7EF01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9ABA16-3A0D-4A48-B32D-3F7ACEA57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848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0AC652-D198-4561-BB8E-11BFF1347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Virusinfekt Lymphozyten  und ein Granulozyt mit Ausstülpung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3A225AB6-ECF8-4571-B124-9F23F45EF6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33EB9B9-BE1D-432A-A8A0-85E514E97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4810538"/>
            <a:ext cx="2834640" cy="1005045"/>
          </a:xfrm>
        </p:spPr>
        <p:txBody>
          <a:bodyPr>
            <a:normAutofit/>
          </a:bodyPr>
          <a:lstStyle/>
          <a:p>
            <a:r>
              <a:rPr lang="de-DE" sz="2400" dirty="0"/>
              <a:t>Lymphozyten aufgetrieben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B8C94D0-E89C-403B-B20F-791A2641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E243EAC-D362-4CBE-BB54-5D0EA8CF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447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D80F5-41F3-4485-8CD3-2F7DF29F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451113"/>
            <a:ext cx="2834640" cy="1443162"/>
          </a:xfrm>
        </p:spPr>
        <p:txBody>
          <a:bodyPr>
            <a:normAutofit/>
          </a:bodyPr>
          <a:lstStyle/>
          <a:p>
            <a:r>
              <a:rPr lang="de-DE" sz="2400" dirty="0"/>
              <a:t>Virusinfekt mit Granulozyten deren Zellkerne  stark degeneriert sind</a:t>
            </a:r>
          </a:p>
        </p:txBody>
      </p:sp>
      <p:pic>
        <p:nvPicPr>
          <p:cNvPr id="6" name="Bildplatzhalter 5" descr="Ein Bild, das Wand enthält.&#10;&#10;Automatisch generierte Beschreibung">
            <a:extLst>
              <a:ext uri="{FF2B5EF4-FFF2-40B4-BE49-F238E27FC236}">
                <a16:creationId xmlns:a16="http://schemas.microsoft.com/office/drawing/2014/main" id="{18EC43F0-B17E-4CC8-8D7D-5D70AE3039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3529AB-48EA-4920-A6D4-62348B6FC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In  der Mitte eine veränderte Epithelzelle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8698E23-6BEC-41D0-8641-736B707E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CF944AE-E233-4788-8036-688C5905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919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2DEC0-19DA-40A4-A210-0BCF269DB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709529"/>
            <a:ext cx="2834640" cy="1135049"/>
          </a:xfrm>
        </p:spPr>
        <p:txBody>
          <a:bodyPr>
            <a:normAutofit/>
          </a:bodyPr>
          <a:lstStyle/>
          <a:p>
            <a:r>
              <a:rPr lang="de-DE" sz="2400" dirty="0"/>
              <a:t>Virusinfekt mit Granulozyten stark veränderte  Zellkerne</a:t>
            </a:r>
          </a:p>
        </p:txBody>
      </p:sp>
      <p:pic>
        <p:nvPicPr>
          <p:cNvPr id="6" name="Bildplatzhalter 5" descr="Ein Bild, das Badezimmer, Wand enthält.&#10;&#10;Automatisch generierte Beschreibung">
            <a:extLst>
              <a:ext uri="{FF2B5EF4-FFF2-40B4-BE49-F238E27FC236}">
                <a16:creationId xmlns:a16="http://schemas.microsoft.com/office/drawing/2014/main" id="{64720731-2FB0-46E1-8759-5ED94DEA9C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B077C26-6CD5-43BB-9283-075848C3C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896138"/>
            <a:ext cx="2834640" cy="1919445"/>
          </a:xfrm>
        </p:spPr>
        <p:txBody>
          <a:bodyPr>
            <a:normAutofit lnSpcReduction="10000"/>
          </a:bodyPr>
          <a:lstStyle/>
          <a:p>
            <a:r>
              <a:rPr lang="de-DE" sz="2400" dirty="0" err="1"/>
              <a:t>Vakuolenbildung</a:t>
            </a:r>
            <a:r>
              <a:rPr lang="de-DE" sz="2400" dirty="0"/>
              <a:t> in  den Zellkerne der Granulozyten Austritt von Zellzytoplasma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F28B0E7-E468-4812-9593-1936A8FEC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EAC5B7-35CD-4EB1-B7AA-212395B5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274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Tier enthält.&#10;&#10;Automatisch generierte Beschreibung">
            <a:extLst>
              <a:ext uri="{FF2B5EF4-FFF2-40B4-BE49-F238E27FC236}">
                <a16:creationId xmlns:a16="http://schemas.microsoft.com/office/drawing/2014/main" id="{FE7ACDAE-1668-492E-ACB6-694619ACC9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648A86-FE72-48FB-8A90-EBF9ADE74C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2100943"/>
            <a:ext cx="2834640" cy="3714641"/>
          </a:xfrm>
        </p:spPr>
        <p:txBody>
          <a:bodyPr/>
          <a:lstStyle/>
          <a:p>
            <a:r>
              <a:rPr lang="de-DE" sz="2400" dirty="0"/>
              <a:t>Vermehrte</a:t>
            </a:r>
            <a:r>
              <a:rPr lang="de-DE" dirty="0"/>
              <a:t>  </a:t>
            </a:r>
            <a:r>
              <a:rPr lang="de-DE" sz="2400" dirty="0"/>
              <a:t>Ansammlung</a:t>
            </a:r>
            <a:r>
              <a:rPr lang="de-DE" sz="1800" dirty="0"/>
              <a:t> </a:t>
            </a:r>
            <a:r>
              <a:rPr lang="de-DE" sz="2400" dirty="0"/>
              <a:t>von Leukozyten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296313C-5776-49F6-BCCC-C06FCB6FB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BA82FC3-F311-469C-B655-112A002E9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90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09CE3D-69FE-4B97-933A-132D33511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Zeichen bakterieller Infektion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BD1173-DDD1-410B-91A2-781A5A96B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8277" y="960120"/>
            <a:ext cx="7315200" cy="5120640"/>
          </a:xfrm>
        </p:spPr>
        <p:txBody>
          <a:bodyPr>
            <a:norm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Optische Formerkennung der Bakterien</a:t>
            </a:r>
          </a:p>
          <a:p>
            <a:r>
              <a:rPr lang="de-DE" sz="3200" dirty="0">
                <a:solidFill>
                  <a:srgbClr val="FF0000"/>
                </a:solidFill>
              </a:rPr>
              <a:t>Beweglichkeit (eventuell)</a:t>
            </a:r>
          </a:p>
          <a:p>
            <a:r>
              <a:rPr lang="de-DE" sz="3200" dirty="0">
                <a:solidFill>
                  <a:srgbClr val="FF0000"/>
                </a:solidFill>
              </a:rPr>
              <a:t>Gleiche Form gehäuft auftretend</a:t>
            </a:r>
          </a:p>
          <a:p>
            <a:r>
              <a:rPr lang="de-DE" sz="3200" dirty="0">
                <a:solidFill>
                  <a:srgbClr val="FF0000"/>
                </a:solidFill>
              </a:rPr>
              <a:t>Gesteigerter Zerfall von Leukozyten und anderen Zellen</a:t>
            </a:r>
          </a:p>
          <a:p>
            <a:r>
              <a:rPr lang="de-DE" sz="3200" dirty="0">
                <a:solidFill>
                  <a:srgbClr val="FF0000"/>
                </a:solidFill>
              </a:rPr>
              <a:t>Phagozytose kann gestört sein</a:t>
            </a:r>
          </a:p>
          <a:p>
            <a:r>
              <a:rPr lang="de-DE" sz="3200" dirty="0" err="1">
                <a:solidFill>
                  <a:srgbClr val="FF0000"/>
                </a:solidFill>
              </a:rPr>
              <a:t>Virulenzfaktoren</a:t>
            </a:r>
            <a:r>
              <a:rPr lang="de-DE" sz="3200" dirty="0">
                <a:solidFill>
                  <a:srgbClr val="FF0000"/>
                </a:solidFill>
              </a:rPr>
              <a:t> können Folgekrankheiten hervorrufen</a:t>
            </a:r>
          </a:p>
          <a:p>
            <a:endParaRPr lang="de-DE" sz="3200" dirty="0">
              <a:solidFill>
                <a:srgbClr val="FF0000"/>
              </a:solidFill>
            </a:endParaRPr>
          </a:p>
          <a:p>
            <a:endParaRPr lang="de-DE" sz="3200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0AFF21-9AFB-401A-9071-1CD082EBE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649F71-DE45-46E7-814F-D04E1DF94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475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8BD75-E3E8-4972-B584-3F3F3945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699591"/>
            <a:ext cx="2834640" cy="1144988"/>
          </a:xfrm>
        </p:spPr>
        <p:txBody>
          <a:bodyPr>
            <a:normAutofit/>
          </a:bodyPr>
          <a:lstStyle/>
          <a:p>
            <a:r>
              <a:rPr lang="de-DE" sz="2400" dirty="0"/>
              <a:t>Viele verschiedene Arten von Streptokokken</a:t>
            </a:r>
          </a:p>
        </p:txBody>
      </p:sp>
      <p:pic>
        <p:nvPicPr>
          <p:cNvPr id="6" name="Bildplatzhalter 5" descr="Ein Bild, das draußen, Himmel, Schnee enthält.&#10;&#10;Automatisch generierte Beschreibung">
            <a:extLst>
              <a:ext uri="{FF2B5EF4-FFF2-40B4-BE49-F238E27FC236}">
                <a16:creationId xmlns:a16="http://schemas.microsoft.com/office/drawing/2014/main" id="{63745914-83E0-4D15-AAFE-79C76A13C58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42333-D50E-4461-AC94-BA84E599F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1804549"/>
          </a:xfrm>
        </p:spPr>
        <p:txBody>
          <a:bodyPr>
            <a:normAutofit/>
          </a:bodyPr>
          <a:lstStyle/>
          <a:p>
            <a:r>
              <a:rPr lang="de-DE" sz="2000" dirty="0"/>
              <a:t>Durch spielen mit der Mikrometerschraube wird diese  </a:t>
            </a:r>
            <a:r>
              <a:rPr lang="de-DE" sz="2000" dirty="0" err="1"/>
              <a:t>Kokkenart</a:t>
            </a:r>
            <a:r>
              <a:rPr lang="de-DE" sz="2000" dirty="0"/>
              <a:t> erst sichtbar, da sie sehr klein ist.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4E3FED8-8FF7-4188-A5F8-2D835F728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r>
              <a:rPr lang="en-US" dirty="0"/>
              <a:t> 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CDBD472-380C-462A-8044-609B9B685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110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E0B443-64F4-46CA-9324-27ECEB2D3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259840"/>
            <a:ext cx="2834640" cy="1823720"/>
          </a:xfrm>
        </p:spPr>
        <p:txBody>
          <a:bodyPr>
            <a:normAutofit/>
          </a:bodyPr>
          <a:lstStyle/>
          <a:p>
            <a:r>
              <a:rPr lang="de-DE" sz="2800" dirty="0"/>
              <a:t>Ein  Patient der sich freiwillig  Rachenabstriche</a:t>
            </a:r>
            <a:br>
              <a:rPr lang="de-DE" sz="2800" dirty="0"/>
            </a:br>
            <a:r>
              <a:rPr lang="de-DE" sz="2800" dirty="0"/>
              <a:t>entnehmen ließ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C4E36C-AD76-4291-8650-2ADCAF3D3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" name="Bildplatzhalter 13" descr="Ein Bild, das Person, drinnen, Junge, Tisch enthält.&#10;&#10;Automatisch generierte Beschreibung">
            <a:extLst>
              <a:ext uri="{FF2B5EF4-FFF2-40B4-BE49-F238E27FC236}">
                <a16:creationId xmlns:a16="http://schemas.microsoft.com/office/drawing/2014/main" id="{3C3C8AAB-E74D-4AD3-B96C-0AB488A668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6208" b="6208"/>
          <a:stretch>
            <a:fillRect/>
          </a:stretch>
        </p:blipFill>
        <p:spPr/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2A23E28-9148-45D8-9295-52F39F135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C7F9958B-CA25-4771-B5E3-9E20207E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41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4620A9-94A4-49CA-86CE-279FB116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550503"/>
            <a:ext cx="2834640" cy="995901"/>
          </a:xfrm>
        </p:spPr>
        <p:txBody>
          <a:bodyPr>
            <a:normAutofit/>
          </a:bodyPr>
          <a:lstStyle/>
          <a:p>
            <a:r>
              <a:rPr lang="de-DE" sz="2400" dirty="0"/>
              <a:t>Bakterielle Infektion vermehrt Kokken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1A0C1EC0-9F0A-46AE-A18B-A5E8A8D169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3262CF-6D29-4CD6-95A3-CD408DD30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775795"/>
            <a:ext cx="2834640" cy="2322576"/>
          </a:xfrm>
        </p:spPr>
        <p:txBody>
          <a:bodyPr>
            <a:normAutofit/>
          </a:bodyPr>
          <a:lstStyle/>
          <a:p>
            <a:r>
              <a:rPr lang="de-DE" sz="2400" dirty="0"/>
              <a:t>Abgeschilferte Epithelzellen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6298EB3-5091-4423-BD61-F0A8C986D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13A91F-56F9-49A9-97F0-1E07335EF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338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C726B-617D-444B-B028-529B9B012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928191"/>
            <a:ext cx="2834640" cy="846814"/>
          </a:xfrm>
        </p:spPr>
        <p:txBody>
          <a:bodyPr>
            <a:normAutofit/>
          </a:bodyPr>
          <a:lstStyle/>
          <a:p>
            <a:r>
              <a:rPr lang="de-DE" sz="2400" dirty="0"/>
              <a:t>Bakterielle Infektion mit kleineren Kokken</a:t>
            </a:r>
          </a:p>
        </p:txBody>
      </p:sp>
      <p:pic>
        <p:nvPicPr>
          <p:cNvPr id="6" name="Bildplatzhalter 5" descr="Ein Bild, das draußen, Strand enthält.&#10;&#10;Automatisch generierte Beschreibung">
            <a:extLst>
              <a:ext uri="{FF2B5EF4-FFF2-40B4-BE49-F238E27FC236}">
                <a16:creationId xmlns:a16="http://schemas.microsoft.com/office/drawing/2014/main" id="{3AEAE7BE-1176-4696-B47B-8871F38435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4B31B6-25FC-4E63-BDCE-8C9ABB9F5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530379"/>
            <a:ext cx="2834640" cy="981986"/>
          </a:xfrm>
        </p:spPr>
        <p:txBody>
          <a:bodyPr>
            <a:normAutofit/>
          </a:bodyPr>
          <a:lstStyle/>
          <a:p>
            <a:r>
              <a:rPr lang="de-DE" sz="2400" dirty="0"/>
              <a:t>Granulozyten und zwei  Epithelzellen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42273D-BA2A-4A50-A950-27F14626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89C34B-3F61-4CC3-9A90-E5C00B122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515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88FC99-D4FD-49B9-9394-9B0794CF3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480931"/>
            <a:ext cx="2834640" cy="1153734"/>
          </a:xfrm>
        </p:spPr>
        <p:txBody>
          <a:bodyPr>
            <a:normAutofit/>
          </a:bodyPr>
          <a:lstStyle/>
          <a:p>
            <a:r>
              <a:rPr lang="de-DE" sz="2400" dirty="0"/>
              <a:t>Virusinfekt mit bakterieller Superinfektion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D104EC38-C5A9-4C7A-BA0E-6A453B90F9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2B8296-FE57-4BAD-B73D-343B39E8C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Kokken  sind schwierig von zerfallenden Zellmaterial zu unterscheiden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6D56-8882-470D-94A2-615A7D6AF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A6515F-A3F9-4F79-A016-19295866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99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7D3CCD-F570-4835-8C2A-6F3AD10A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679713"/>
            <a:ext cx="2834640" cy="1144988"/>
          </a:xfrm>
        </p:spPr>
        <p:txBody>
          <a:bodyPr>
            <a:normAutofit/>
          </a:bodyPr>
          <a:lstStyle/>
          <a:p>
            <a:r>
              <a:rPr lang="de-DE" sz="2400" dirty="0"/>
              <a:t>Bakterielle Superinfektion eines Virusinfektes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987B8ABF-768F-4B40-B8A1-AA16245C98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2CF025-D331-4FCB-ABF4-A49068AC0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1144988"/>
          </a:xfrm>
        </p:spPr>
        <p:txBody>
          <a:bodyPr>
            <a:normAutofit/>
          </a:bodyPr>
          <a:lstStyle/>
          <a:p>
            <a:r>
              <a:rPr lang="de-DE" sz="2000" dirty="0"/>
              <a:t>Zahlreiche Kokken die in  unterschiedlicher optischer Ebene liegen</a:t>
            </a:r>
          </a:p>
          <a:p>
            <a:endParaRPr lang="de-DE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9E7C691-1584-458B-A6AF-3D3885BEA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A7B9F01-32DD-4FA9-AC96-570E9A5CC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05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F0F975-BFEA-4187-8C03-A616D1FA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580322"/>
            <a:ext cx="2834640" cy="777240"/>
          </a:xfrm>
        </p:spPr>
        <p:txBody>
          <a:bodyPr>
            <a:normAutofit/>
          </a:bodyPr>
          <a:lstStyle/>
          <a:p>
            <a:r>
              <a:rPr lang="de-DE" sz="2400" dirty="0" err="1"/>
              <a:t>Stahylokokken</a:t>
            </a:r>
            <a:r>
              <a:rPr lang="de-DE" sz="2400" dirty="0"/>
              <a:t> im Rachenabstrich</a:t>
            </a:r>
          </a:p>
        </p:txBody>
      </p:sp>
      <p:pic>
        <p:nvPicPr>
          <p:cNvPr id="6" name="Bildplatzhalter 5" descr="Ein Bild, das Natur, Vogel, draußen enthält.&#10;&#10;Automatisch generierte Beschreibung">
            <a:extLst>
              <a:ext uri="{FF2B5EF4-FFF2-40B4-BE49-F238E27FC236}">
                <a16:creationId xmlns:a16="http://schemas.microsoft.com/office/drawing/2014/main" id="{934AECD8-F6CE-41E0-B367-ADBA0AF48BB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>
          <a:xfrm>
            <a:off x="3570644" y="763524"/>
            <a:ext cx="8115230" cy="5330952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E394AB6-3B95-48A6-8143-8BFD57AAC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sz="2400" dirty="0"/>
              <a:t>Solange die Schleimhautbarriere nicht durchbrochen ist besteht noch kein  Fieber, aber der Organismus leidet schon unter den Toxinen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69E3B9C-C95A-4F06-81FA-6A38F310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BCBEB0-C64D-400F-8956-1C4D1559B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09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3F88F0-6AE6-436B-B9ED-9E3D7E7D0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216152"/>
            <a:ext cx="2834640" cy="2148840"/>
          </a:xfrm>
        </p:spPr>
        <p:txBody>
          <a:bodyPr>
            <a:normAutofit/>
          </a:bodyPr>
          <a:lstStyle/>
          <a:p>
            <a:r>
              <a:rPr lang="de-DE" sz="2400" dirty="0" err="1"/>
              <a:t>Haemophiluskeime</a:t>
            </a:r>
            <a:r>
              <a:rPr lang="de-DE" sz="2400" dirty="0"/>
              <a:t> massenhaft </a:t>
            </a:r>
            <a:br>
              <a:rPr lang="de-DE" sz="2400" dirty="0"/>
            </a:br>
            <a:r>
              <a:rPr lang="de-DE" sz="2400" dirty="0"/>
              <a:t>auftretend vor der Zeit der Impfungen gegen HK</a:t>
            </a:r>
          </a:p>
        </p:txBody>
      </p:sp>
      <p:pic>
        <p:nvPicPr>
          <p:cNvPr id="6" name="Bildplatzhalter 5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FC2CEBE7-833F-4A48-8065-6071ECD167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>
          <a:xfrm>
            <a:off x="3548280" y="827532"/>
            <a:ext cx="8115230" cy="5330952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76BD2C0-939F-4B92-B024-51519B55A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4214190"/>
            <a:ext cx="2834640" cy="1601393"/>
          </a:xfrm>
        </p:spPr>
        <p:txBody>
          <a:bodyPr>
            <a:normAutofit/>
          </a:bodyPr>
          <a:lstStyle/>
          <a:p>
            <a:r>
              <a:rPr lang="de-DE" sz="2000" dirty="0"/>
              <a:t>Nach der allgemeinen Impfung   treten  diese  Keime nicht mehr in Massen auf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1AFEC64-25FD-42EC-B3F5-6E2CD1CB3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81D4C3B-C19C-460D-8E54-93DC1F66F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302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D1989412-972F-49D5-8379-BCED531973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7E00FF8-CD38-4462-91B9-DC3904A80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737113"/>
            <a:ext cx="2834640" cy="2224244"/>
          </a:xfrm>
        </p:spPr>
        <p:txBody>
          <a:bodyPr>
            <a:normAutofit/>
          </a:bodyPr>
          <a:lstStyle/>
          <a:p>
            <a:r>
              <a:rPr lang="de-DE" sz="2200" dirty="0"/>
              <a:t>Viele enggepackte Zellen  mit Vakuolen in denen die Lyse von Keimen nicht </a:t>
            </a:r>
            <a:r>
              <a:rPr lang="de-DE" sz="2200" dirty="0" err="1"/>
              <a:t>gelingt.Eventuelle</a:t>
            </a:r>
            <a:r>
              <a:rPr lang="de-DE" sz="2200" dirty="0"/>
              <a:t> Ursache  Toxine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8DA9D3D-61DC-4CDB-81DF-B0A606AD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461052"/>
            <a:ext cx="2834640" cy="1761214"/>
          </a:xfrm>
        </p:spPr>
        <p:txBody>
          <a:bodyPr>
            <a:normAutofit/>
          </a:bodyPr>
          <a:lstStyle/>
          <a:p>
            <a:r>
              <a:rPr lang="de-DE" sz="2400" dirty="0"/>
              <a:t>Störung des </a:t>
            </a:r>
            <a:r>
              <a:rPr lang="de-DE" sz="2400" dirty="0" err="1"/>
              <a:t>Phagozytosesystems</a:t>
            </a:r>
            <a:r>
              <a:rPr lang="de-DE" sz="2400" dirty="0"/>
              <a:t> der Leukozyten  durch Toxine von Staphylokokken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A38A7C9-55A1-4B56-B830-49307C86B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9DDFC9-2223-41ED-932B-A6845225D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91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844B3-7ADC-48D8-BF03-92101BC49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311965"/>
            <a:ext cx="2834640" cy="1443162"/>
          </a:xfrm>
        </p:spPr>
        <p:txBody>
          <a:bodyPr>
            <a:normAutofit/>
          </a:bodyPr>
          <a:lstStyle/>
          <a:p>
            <a:r>
              <a:rPr lang="de-DE" sz="2400" dirty="0"/>
              <a:t>Diplokokken die leicht mit Stäbchenbakterien verwechselt werden</a:t>
            </a:r>
          </a:p>
        </p:txBody>
      </p:sp>
      <p:pic>
        <p:nvPicPr>
          <p:cNvPr id="6" name="Bildplatzhalter 5" descr="Ein Bild, das draußen, Himmel enthält.&#10;&#10;Automatisch generierte Beschreibung">
            <a:extLst>
              <a:ext uri="{FF2B5EF4-FFF2-40B4-BE49-F238E27FC236}">
                <a16:creationId xmlns:a16="http://schemas.microsoft.com/office/drawing/2014/main" id="{0D98E693-28AB-49BC-B0B0-DC08215465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>
          <a:xfrm>
            <a:off x="3596044" y="763524"/>
            <a:ext cx="8115230" cy="5330952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846D524-FDAF-4867-B2C2-295C83153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152418"/>
          </a:xfrm>
        </p:spPr>
        <p:txBody>
          <a:bodyPr>
            <a:normAutofit/>
          </a:bodyPr>
          <a:lstStyle/>
          <a:p>
            <a:r>
              <a:rPr lang="de-DE" sz="2200" dirty="0"/>
              <a:t>Bakteriellen Kultur bringt leider keine Erkenntnisse, da andere Keime  in der Kultur entdeckt werden.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D63E453-D611-4BD4-B9D8-AEB026AC4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FC1E458-4365-4946-9916-5576C721A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274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BCDDFB-3841-486B-9C5C-A98D3EC28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88" y="1192696"/>
            <a:ext cx="2834640" cy="1482918"/>
          </a:xfrm>
        </p:spPr>
        <p:txBody>
          <a:bodyPr>
            <a:normAutofit/>
          </a:bodyPr>
          <a:lstStyle/>
          <a:p>
            <a:r>
              <a:rPr lang="de-DE" sz="2400" dirty="0"/>
              <a:t>Leukozyten mit Zelldetritus im Schleim und vereinzelt Kokken</a:t>
            </a:r>
          </a:p>
        </p:txBody>
      </p:sp>
      <p:pic>
        <p:nvPicPr>
          <p:cNvPr id="6" name="Bildplatzhalter 5" descr="Ein Bild, das Berg enthält.&#10;&#10;Automatisch generierte Beschreibung">
            <a:extLst>
              <a:ext uri="{FF2B5EF4-FFF2-40B4-BE49-F238E27FC236}">
                <a16:creationId xmlns:a16="http://schemas.microsoft.com/office/drawing/2014/main" id="{5EF26B38-7ABE-4FDA-955B-D49765BACF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526E85-EFBE-4280-B27A-786EBAA5D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5788" y="3510501"/>
            <a:ext cx="2834640" cy="1936143"/>
          </a:xfrm>
        </p:spPr>
        <p:txBody>
          <a:bodyPr>
            <a:normAutofit/>
          </a:bodyPr>
          <a:lstStyle/>
          <a:p>
            <a:r>
              <a:rPr lang="de-DE" sz="2200" dirty="0"/>
              <a:t>Die  Kokken  sind schwierig von dem  Zelldetritus abzugrenzen, zeigen aber gleiche Größe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6A2C3D9-A43C-49A8-9969-1B14BE6B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5D69161-D119-4E1D-A609-11426F84F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96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AC7958-29EC-44B3-8973-A2B19EAB9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20" y="1331844"/>
            <a:ext cx="2732863" cy="1482918"/>
          </a:xfrm>
        </p:spPr>
        <p:txBody>
          <a:bodyPr/>
          <a:lstStyle/>
          <a:p>
            <a:r>
              <a:rPr lang="de-DE" dirty="0"/>
              <a:t>Was  sehen sie in diesem Abstrich?</a:t>
            </a:r>
          </a:p>
        </p:txBody>
      </p:sp>
      <p:pic>
        <p:nvPicPr>
          <p:cNvPr id="6" name="Bildplatzhalter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D3561963-2B7D-41F2-AC29-7D1E415BA3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>
          <a:xfrm>
            <a:off x="3427413" y="763588"/>
            <a:ext cx="8115300" cy="5330825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068569-02EE-4C66-AEF6-6CEE01E30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Dies ist ein Bild mit geringerer Vergrößerung  um schnell  einen Überblick zu bekommen, um zu sehen, wo es sich lohnt  stärker zu vergrößern.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F3CED7A-0BEA-4740-8F29-CB2DD416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AD72EB-3959-418D-B044-9D4729ED2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067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188D2-5C1E-4C1C-94DF-ED77EECC6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524000"/>
            <a:ext cx="7315200" cy="2247392"/>
          </a:xfrm>
        </p:spPr>
        <p:txBody>
          <a:bodyPr>
            <a:noAutofit/>
          </a:bodyPr>
          <a:lstStyle/>
          <a:p>
            <a:r>
              <a:rPr lang="de-DE" sz="3200" dirty="0"/>
              <a:t>Optische Kontrolle</a:t>
            </a:r>
            <a:br>
              <a:rPr lang="de-DE" sz="3200" dirty="0"/>
            </a:br>
            <a:r>
              <a:rPr lang="de-DE" sz="3200" dirty="0"/>
              <a:t>des Infektionsgeschehens</a:t>
            </a:r>
            <a:br>
              <a:rPr lang="de-DE" sz="3200" dirty="0"/>
            </a:br>
            <a:r>
              <a:rPr lang="de-DE" sz="3200" dirty="0"/>
              <a:t>und  optische Kontrolle</a:t>
            </a:r>
            <a:br>
              <a:rPr lang="de-DE" sz="3200" dirty="0"/>
            </a:br>
            <a:r>
              <a:rPr lang="de-DE" sz="3200" dirty="0"/>
              <a:t>der  Wirksamkeit der medikamentösen </a:t>
            </a:r>
            <a:br>
              <a:rPr lang="de-DE" sz="3200" dirty="0"/>
            </a:br>
            <a:r>
              <a:rPr lang="de-DE" sz="3200" dirty="0"/>
              <a:t>Therapie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EFF15D3-AFAD-440C-87FA-9B3E4512F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3771392"/>
            <a:ext cx="7315200" cy="1813254"/>
          </a:xfrm>
        </p:spPr>
        <p:txBody>
          <a:bodyPr>
            <a:normAutofit/>
          </a:bodyPr>
          <a:lstStyle/>
          <a:p>
            <a:r>
              <a:rPr lang="de-DE" sz="2000" dirty="0"/>
              <a:t>Dies ist eine delegierbare Aufgabe für Medizinische  Assistenten/innen, da sie den Arzt zeitlich entlastet und dem Arzt relevante Informationen zum Infektionsgeschehen liefert, die es ihm dann ermöglichen eine angepasste und individuelle Therapie  für den Patienten zu wählen.</a:t>
            </a:r>
          </a:p>
        </p:txBody>
      </p:sp>
      <p:sp>
        <p:nvSpPr>
          <p:cNvPr id="4" name="Datumsplatzhalter 4">
            <a:extLst>
              <a:ext uri="{FF2B5EF4-FFF2-40B4-BE49-F238E27FC236}">
                <a16:creationId xmlns:a16="http://schemas.microsoft.com/office/drawing/2014/main" id="{DB33E4A8-6B70-4162-82CC-7A94BA59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17DCDBFC-553C-47D0-9C14-2B09EA41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66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46429A-2D36-463B-B8C1-3D45F0847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39" y="1679713"/>
            <a:ext cx="2834640" cy="842128"/>
          </a:xfrm>
        </p:spPr>
        <p:txBody>
          <a:bodyPr>
            <a:normAutofit/>
          </a:bodyPr>
          <a:lstStyle/>
          <a:p>
            <a:r>
              <a:rPr lang="de-DE" sz="2400" dirty="0"/>
              <a:t>Kokken in Kettenform angeordnet</a:t>
            </a:r>
          </a:p>
        </p:txBody>
      </p:sp>
      <p:pic>
        <p:nvPicPr>
          <p:cNvPr id="6" name="Bildplatzhalter 5" descr="Ein Bild, das draußen, Text, Schild enthält.&#10;&#10;Automatisch generierte Beschreibung">
            <a:extLst>
              <a:ext uri="{FF2B5EF4-FFF2-40B4-BE49-F238E27FC236}">
                <a16:creationId xmlns:a16="http://schemas.microsoft.com/office/drawing/2014/main" id="{E698DD40-32A1-4B4F-87AA-A7AB32DB41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3D73F07-EEA4-4098-ADF3-93D21345C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0CCE69-A505-4B85-BA8E-EFB551EB4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42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82AFA-18ED-4DC5-87AC-C8F40FBB7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560442"/>
            <a:ext cx="2834640" cy="1045597"/>
          </a:xfrm>
        </p:spPr>
        <p:txBody>
          <a:bodyPr>
            <a:normAutofit/>
          </a:bodyPr>
          <a:lstStyle/>
          <a:p>
            <a:r>
              <a:rPr lang="de-DE" sz="2400" dirty="0"/>
              <a:t>Stabförmige Bakterien</a:t>
            </a:r>
          </a:p>
        </p:txBody>
      </p:sp>
      <p:pic>
        <p:nvPicPr>
          <p:cNvPr id="6" name="Bildplatzhalter 5" descr="Ein Bild, das draußen, Himmel, Text, fliegend enthält.&#10;&#10;Automatisch generierte Beschreibung">
            <a:extLst>
              <a:ext uri="{FF2B5EF4-FFF2-40B4-BE49-F238E27FC236}">
                <a16:creationId xmlns:a16="http://schemas.microsoft.com/office/drawing/2014/main" id="{4DAF1C11-7858-4113-A9E4-FDE415C53E3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92B4579-31E6-44DB-81B0-25216DCD6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2200" dirty="0"/>
              <a:t>Laboruntersuchung brachte kein sinnvolles Ergebnis</a:t>
            </a:r>
          </a:p>
          <a:p>
            <a:r>
              <a:rPr lang="de-DE" sz="2200" dirty="0"/>
              <a:t>(Keim schlecht </a:t>
            </a:r>
            <a:r>
              <a:rPr lang="de-DE" sz="2200" dirty="0" err="1"/>
              <a:t>anzüchtbar</a:t>
            </a:r>
            <a:r>
              <a:rPr lang="de-DE" sz="2200" dirty="0"/>
              <a:t>?)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B9AE641-3383-4A92-B236-92B0AA28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63CAC21-CB59-4369-B2ED-67DF8A81C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984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E5A2A5-3330-48C6-B916-E9672E6E4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Kettenkokken</a:t>
            </a:r>
          </a:p>
        </p:txBody>
      </p:sp>
      <p:pic>
        <p:nvPicPr>
          <p:cNvPr id="6" name="Bildplatzhalter 5" descr="Ein Bild, das drinnen, Wand enthält.&#10;&#10;Automatisch generierte Beschreibung">
            <a:extLst>
              <a:ext uri="{FF2B5EF4-FFF2-40B4-BE49-F238E27FC236}">
                <a16:creationId xmlns:a16="http://schemas.microsoft.com/office/drawing/2014/main" id="{3DF83270-FF8D-4DB0-862C-7BF6261B83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3B2F2A-738D-4844-9795-F1D9C126B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6F6A783-940E-4225-90E2-80854E9C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C4D8C0-A95D-4CFA-97D2-0A36D15D2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043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BDBAF-9956-46B4-916B-C220A93FB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Koloniebildung von Kokken</a:t>
            </a:r>
          </a:p>
        </p:txBody>
      </p:sp>
      <p:pic>
        <p:nvPicPr>
          <p:cNvPr id="6" name="Bildplatzhalter 5" descr="Ein Bild, das Wand, Reptil enthält.&#10;&#10;Automatisch generierte Beschreibung">
            <a:extLst>
              <a:ext uri="{FF2B5EF4-FFF2-40B4-BE49-F238E27FC236}">
                <a16:creationId xmlns:a16="http://schemas.microsoft.com/office/drawing/2014/main" id="{1E12D419-943B-48CC-8C91-77D1C90A50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15FEF9-8F27-4F07-B478-A5E69FCB4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74FA1BC-FEC4-447F-ABB9-8BFA98A3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BAB59D-36C1-4B37-8606-25059533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289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974454-BF8F-43C7-AAFC-EA9EEB508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600200"/>
            <a:ext cx="2834640" cy="846814"/>
          </a:xfrm>
        </p:spPr>
        <p:txBody>
          <a:bodyPr>
            <a:normAutofit/>
          </a:bodyPr>
          <a:lstStyle/>
          <a:p>
            <a:r>
              <a:rPr lang="de-DE" sz="2400" dirty="0"/>
              <a:t>Stabförmige Bakterien</a:t>
            </a:r>
          </a:p>
        </p:txBody>
      </p:sp>
      <p:pic>
        <p:nvPicPr>
          <p:cNvPr id="6" name="Bildplatzhalter 5" descr="Ein Bild, das draußen, Natur, Himmel enthält.&#10;&#10;Automatisch generierte Beschreibung">
            <a:extLst>
              <a:ext uri="{FF2B5EF4-FFF2-40B4-BE49-F238E27FC236}">
                <a16:creationId xmlns:a16="http://schemas.microsoft.com/office/drawing/2014/main" id="{DE602371-4E2A-4200-9EE2-27A676E40B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9B36E5C-C0C5-4921-AB06-8F8D81DCF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Unter diesen  Arten zeigen einige </a:t>
            </a:r>
            <a:r>
              <a:rPr lang="de-DE" sz="2000" dirty="0"/>
              <a:t>hüpfende</a:t>
            </a:r>
            <a:r>
              <a:rPr lang="de-DE" sz="1800" dirty="0"/>
              <a:t>  Bewegung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D9B02A6-3F3D-486B-AB8B-58F828A5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0BCAA63-2C5D-4C2C-AE60-8CE25AB4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75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F4AD318-2FB6-4C6E-931E-58E404FA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A118E35-1CBF-4863-8497-F4DF1A166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582" y="752748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E187274-5DC2-4BE0-AF99-925D6D973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7094" y="761999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8B91B2-7EFE-474F-B9AB-2725D6E65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7056444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900" spc="-100" dirty="0">
                <a:solidFill>
                  <a:schemeClr val="accent1"/>
                </a:solidFill>
              </a:rPr>
              <a:t> </a:t>
            </a:r>
            <a:r>
              <a:rPr lang="en-US" sz="5900" spc="-100" dirty="0" err="1">
                <a:solidFill>
                  <a:schemeClr val="accent1"/>
                </a:solidFill>
              </a:rPr>
              <a:t>Schwierigkeiten</a:t>
            </a:r>
            <a:r>
              <a:rPr lang="en-US" sz="5900" spc="-100" dirty="0">
                <a:solidFill>
                  <a:schemeClr val="accent1"/>
                </a:solidFill>
              </a:rPr>
              <a:t> </a:t>
            </a:r>
            <a:r>
              <a:rPr lang="en-US" sz="5900" spc="-100" dirty="0" err="1">
                <a:solidFill>
                  <a:schemeClr val="accent1"/>
                </a:solidFill>
              </a:rPr>
              <a:t>bei</a:t>
            </a:r>
            <a:r>
              <a:rPr lang="en-US" sz="5900" spc="-100" dirty="0">
                <a:solidFill>
                  <a:schemeClr val="accent1"/>
                </a:solidFill>
              </a:rPr>
              <a:t> der </a:t>
            </a:r>
            <a:r>
              <a:rPr lang="en-US" sz="5900" spc="-100" dirty="0" err="1">
                <a:solidFill>
                  <a:schemeClr val="accent1"/>
                </a:solidFill>
              </a:rPr>
              <a:t>Einführung</a:t>
            </a:r>
            <a:r>
              <a:rPr lang="en-US" sz="5900" spc="-100" dirty="0">
                <a:solidFill>
                  <a:schemeClr val="accent1"/>
                </a:solidFill>
              </a:rPr>
              <a:t> </a:t>
            </a:r>
            <a:r>
              <a:rPr lang="en-US" sz="5900" spc="-100" dirty="0" err="1">
                <a:solidFill>
                  <a:schemeClr val="accent1"/>
                </a:solidFill>
              </a:rPr>
              <a:t>dieser</a:t>
            </a:r>
            <a:r>
              <a:rPr lang="en-US" sz="5900" spc="-100" dirty="0">
                <a:solidFill>
                  <a:schemeClr val="accent1"/>
                </a:solidFill>
              </a:rPr>
              <a:t> </a:t>
            </a:r>
            <a:r>
              <a:rPr lang="en-US" sz="5900" spc="-100" dirty="0" err="1">
                <a:solidFill>
                  <a:schemeClr val="accent1"/>
                </a:solidFill>
              </a:rPr>
              <a:t>Methode</a:t>
            </a:r>
            <a:r>
              <a:rPr lang="en-US" sz="5900" spc="-100" dirty="0">
                <a:solidFill>
                  <a:schemeClr val="accent1"/>
                </a:solidFill>
              </a:rPr>
              <a:t> in der Praxis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B1C67DB-BA1A-454E-9AD0-9E644EDBD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1AB5C4-2D9B-4C8F-AC03-1BDFF0C3B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540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44B1B7-5FEB-41F5-888F-78DAFD343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202634"/>
            <a:ext cx="2834640" cy="1198237"/>
          </a:xfrm>
        </p:spPr>
        <p:txBody>
          <a:bodyPr>
            <a:normAutofit fontScale="90000"/>
          </a:bodyPr>
          <a:lstStyle/>
          <a:p>
            <a:r>
              <a:rPr lang="de-DE" sz="2400" dirty="0"/>
              <a:t>Gebührenordnung</a:t>
            </a:r>
            <a:br>
              <a:rPr lang="de-DE" sz="2400" dirty="0"/>
            </a:br>
            <a:br>
              <a:rPr lang="de-DE" sz="2400" dirty="0"/>
            </a:br>
            <a:r>
              <a:rPr lang="de-DE" sz="2400" dirty="0"/>
              <a:t>Finanzielle Rahmenbedingungen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4E62FA-E3B2-4417-8B93-0610FFBDD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Je nach Zielgruppe Praxis oder Klinik unterschiedliche Interessen</a:t>
            </a:r>
          </a:p>
          <a:p>
            <a:r>
              <a:rPr lang="de-DE" dirty="0"/>
              <a:t>Klinik-Intensivstation–Notfallambulanz-Pneumologie</a:t>
            </a:r>
          </a:p>
          <a:p>
            <a:r>
              <a:rPr lang="de-DE" dirty="0"/>
              <a:t>Praxis - starker Zeitdruck setzt optimale Zusammenarbeit mit ausgebildeten Medizinischen Assistenten </a:t>
            </a:r>
            <a:r>
              <a:rPr lang="de-DE" dirty="0" err="1"/>
              <a:t>vorraus</a:t>
            </a:r>
            <a:r>
              <a:rPr lang="de-DE" dirty="0"/>
              <a:t>. Die Untersuchung sollte schon in der Wartezeit beginnen.</a:t>
            </a:r>
          </a:p>
          <a:p>
            <a:r>
              <a:rPr lang="de-DE" dirty="0"/>
              <a:t>In Kinderarztpraxen wichtig</a:t>
            </a:r>
          </a:p>
          <a:p>
            <a:r>
              <a:rPr lang="de-DE" dirty="0"/>
              <a:t>In Allgemeinpraxen ist ein Umdenkungsprozess notwendig, da die bisherige Routine gerne beibehalten wird.</a:t>
            </a:r>
          </a:p>
          <a:p>
            <a:r>
              <a:rPr lang="de-DE" dirty="0"/>
              <a:t>Zukünftige Zwänge ergeben sich aus dem Auftreten resistenter Bakterien</a:t>
            </a:r>
          </a:p>
          <a:p>
            <a:r>
              <a:rPr lang="de-DE" dirty="0"/>
              <a:t>Einschränkung des Antibiotika Verbrauches siehe </a:t>
            </a:r>
            <a:r>
              <a:rPr lang="de-DE" dirty="0" err="1"/>
              <a:t>Gyrasehemmer</a:t>
            </a:r>
            <a:r>
              <a:rPr lang="de-DE" dirty="0"/>
              <a:t> für den ambulanten Bereich</a:t>
            </a:r>
          </a:p>
          <a:p>
            <a:r>
              <a:rPr lang="de-DE" dirty="0"/>
              <a:t>In Entwicklungsländern wäre diese Methode eine wichtige Unterstützung im Krankenhausbereich.</a:t>
            </a:r>
          </a:p>
          <a:p>
            <a:r>
              <a:rPr lang="de-DE" dirty="0"/>
              <a:t>Aufklärungsarbeit bei politischen Entscheidungsträgern notwendig.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DD8C250-C68C-4F92-9779-5635B0E9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096611"/>
            <a:ext cx="2834640" cy="2321990"/>
          </a:xfrm>
        </p:spPr>
        <p:txBody>
          <a:bodyPr/>
          <a:lstStyle/>
          <a:p>
            <a:r>
              <a:rPr lang="de-DE" dirty="0"/>
              <a:t>Technische </a:t>
            </a:r>
            <a:r>
              <a:rPr lang="de-DE" dirty="0" err="1"/>
              <a:t>Vorraussetzungen</a:t>
            </a:r>
            <a:r>
              <a:rPr lang="de-DE" dirty="0"/>
              <a:t>:</a:t>
            </a:r>
          </a:p>
          <a:p>
            <a:r>
              <a:rPr lang="de-DE" dirty="0"/>
              <a:t>Anschaffung eines </a:t>
            </a:r>
            <a:r>
              <a:rPr lang="de-DE" dirty="0" err="1"/>
              <a:t>Phasenkontrstmikroskopes</a:t>
            </a:r>
            <a:endParaRPr lang="de-DE" dirty="0"/>
          </a:p>
          <a:p>
            <a:r>
              <a:rPr lang="de-DE" dirty="0"/>
              <a:t>Anschaffung  einer  Digitalkamera  mit Bildbearbeitungsprogramm</a:t>
            </a:r>
          </a:p>
          <a:p>
            <a:r>
              <a:rPr lang="de-DE" dirty="0"/>
              <a:t>Anbindung an die Praxissoftware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0D07E2-334A-4A42-A484-2FA78E5A0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42AF909-3ABE-4342-BEF2-34B5F76C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208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04329-C71F-4E14-A409-3D3FC309A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Zukünftige Entwicklungs-möglichkeiten in der Praxis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AD7D7C-7EB5-4278-AC27-2A5AFB0A2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Durch genaue Bestimmung des Zeitpunktes einer bakteriellen Superinfektion eines Virusinfektes geringerer Antibiotikaverbrauch</a:t>
            </a:r>
            <a:br>
              <a:rPr lang="de-DE" dirty="0"/>
            </a:br>
            <a:r>
              <a:rPr lang="de-DE" dirty="0"/>
              <a:t>(Nach Verschwinden des infektiösen Keimes kann trotz weiter bestehender Symptome wie Husten das Antibiotikum abgesetzt werden. Das intakte Immunsystem erledigt den Rest)</a:t>
            </a:r>
          </a:p>
          <a:p>
            <a:r>
              <a:rPr lang="de-DE" dirty="0"/>
              <a:t>Taucht nach dem Verschwinden des behandelten Keimes (in der Praxis meist nach 24-36 Stunden) ein neuer Keim auf .So kann in einer sequentiellen  Therapie meist ein niedriger potentes Antibiotikum </a:t>
            </a:r>
            <a:r>
              <a:rPr lang="de-DE" dirty="0" err="1"/>
              <a:t>eingesetzet</a:t>
            </a:r>
            <a:r>
              <a:rPr lang="de-DE" dirty="0"/>
              <a:t> werden, so dass die gesamte Behandlungsdauer ( z. Bsp. bakterielle Sinusitis) nur ca.4-5 Tage dauert</a:t>
            </a:r>
          </a:p>
          <a:p>
            <a:r>
              <a:rPr lang="de-DE" dirty="0"/>
              <a:t>Genauere Identifizierungsmöglichkeiten der Keime durch Gensequenzierung und damit eine verbesserte kalkulierte Therapie</a:t>
            </a:r>
          </a:p>
          <a:p>
            <a:r>
              <a:rPr lang="de-DE" dirty="0"/>
              <a:t>Testung neuer Antibiotikakombinationen möglich .a.)Antibiotika plus Antibiotika b.)Antibiotika plus pflanzliches Antibiotikum.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498AC9-D0B7-4A60-8100-AE83B9CB5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D212E24-9DBC-4CBA-AAA9-57DFAAABA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15435A4-62A3-49C1-A171-BF318CD68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919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956EC-840C-45D5-AED4-E57268502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Zukünftige Forschungsmöglichkeiten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1CAB0D-D56F-4DBD-AF06-2FF3AAC58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410" y="2094851"/>
            <a:ext cx="7315200" cy="5120640"/>
          </a:xfrm>
        </p:spPr>
        <p:txBody>
          <a:bodyPr>
            <a:normAutofit fontScale="92500"/>
          </a:bodyPr>
          <a:lstStyle/>
          <a:p>
            <a:r>
              <a:rPr lang="de-DE" dirty="0"/>
              <a:t>Durch die Beobachtung von </a:t>
            </a:r>
            <a:r>
              <a:rPr lang="de-DE" dirty="0" err="1"/>
              <a:t>Phagozytosestörungen</a:t>
            </a:r>
            <a:r>
              <a:rPr lang="de-DE" dirty="0"/>
              <a:t> durch bestimmte Keime, besseres Verständnis von chronischen Veränderungen anatomischer Strukturen. Z.B: Granulomatösen Entzündungen </a:t>
            </a:r>
          </a:p>
          <a:p>
            <a:r>
              <a:rPr lang="de-DE" dirty="0"/>
              <a:t>Verdacht des Zusammenhanges von </a:t>
            </a:r>
            <a:r>
              <a:rPr lang="de-DE" dirty="0" err="1"/>
              <a:t>Phagozytosestörung</a:t>
            </a:r>
            <a:r>
              <a:rPr lang="de-DE" dirty="0"/>
              <a:t> und granulomatöser Entzündung im </a:t>
            </a:r>
            <a:r>
              <a:rPr lang="de-DE" dirty="0" err="1"/>
              <a:t>Luftwegsbereich</a:t>
            </a:r>
            <a:r>
              <a:rPr lang="de-DE" dirty="0"/>
              <a:t>.</a:t>
            </a:r>
          </a:p>
          <a:p>
            <a:r>
              <a:rPr lang="de-DE" dirty="0"/>
              <a:t>Verdacht auf Zusammenhang von intestinalen Unverträglichkeiten und </a:t>
            </a:r>
            <a:r>
              <a:rPr lang="de-DE" dirty="0" err="1"/>
              <a:t>Mikrozikulationsstörungen</a:t>
            </a:r>
            <a:r>
              <a:rPr lang="de-DE" dirty="0"/>
              <a:t> der Nasenschleimhaut.</a:t>
            </a:r>
          </a:p>
          <a:p>
            <a:r>
              <a:rPr lang="de-DE" dirty="0"/>
              <a:t>Zusammenhang des Darm-Mikrobioms und der Abwehr von Infekten</a:t>
            </a:r>
          </a:p>
          <a:p>
            <a:r>
              <a:rPr lang="de-DE" dirty="0"/>
              <a:t>Veränderungen  der Mikrozirkulation und Funktionstüchtigkeit von Organen</a:t>
            </a:r>
          </a:p>
          <a:p>
            <a:r>
              <a:rPr lang="de-DE" dirty="0"/>
              <a:t>Einfluss bakterieller </a:t>
            </a:r>
            <a:r>
              <a:rPr lang="de-DE" dirty="0" err="1"/>
              <a:t>Virulenzfaktoren</a:t>
            </a:r>
            <a:r>
              <a:rPr lang="de-DE" dirty="0"/>
              <a:t> auf Mikrozirkulationszustände</a:t>
            </a:r>
          </a:p>
          <a:p>
            <a:r>
              <a:rPr lang="de-DE" dirty="0"/>
              <a:t>Rolle von </a:t>
            </a:r>
            <a:r>
              <a:rPr lang="de-DE" dirty="0" err="1"/>
              <a:t>Virulenzfaktoren</a:t>
            </a:r>
            <a:r>
              <a:rPr lang="de-DE" dirty="0"/>
              <a:t> auf plötzlichen Kindstod, Meningitis und Sepsis (TSS)</a:t>
            </a:r>
          </a:p>
          <a:p>
            <a:r>
              <a:rPr lang="de-DE" dirty="0"/>
              <a:t>Neue Therapien gegen chronische durch Infektionen verursachte Erkrankungen.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F8E8A6-7333-419A-905F-D3C288D43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2C23ADF-9114-49D6-A388-2C61BC2C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6EFB260-4C5F-4CFD-819B-2468D38C1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06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56C58-6F44-4142-9AFA-0369BCCCC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475269"/>
            <a:ext cx="7315200" cy="1953731"/>
          </a:xfrm>
        </p:spPr>
        <p:txBody>
          <a:bodyPr/>
          <a:lstStyle/>
          <a:p>
            <a:r>
              <a:rPr lang="de-DE" dirty="0"/>
              <a:t>Untersuchung des </a:t>
            </a:r>
            <a:r>
              <a:rPr lang="de-DE" sz="3600" dirty="0"/>
              <a:t>Harnsedimentes mit dem </a:t>
            </a:r>
            <a:r>
              <a:rPr lang="de-DE" sz="3600" dirty="0" err="1"/>
              <a:t>Phasenkonrastmikroskop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89E79EE-9193-4438-9072-79E673BC2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3429000"/>
            <a:ext cx="7315200" cy="2193746"/>
          </a:xfrm>
        </p:spPr>
        <p:txBody>
          <a:bodyPr>
            <a:normAutofit lnSpcReduction="10000"/>
          </a:bodyPr>
          <a:lstStyle/>
          <a:p>
            <a:r>
              <a:rPr lang="de-DE" sz="3400" dirty="0"/>
              <a:t>in </a:t>
            </a:r>
            <a:r>
              <a:rPr lang="de-DE" sz="3100" dirty="0"/>
              <a:t>Zukunft sehr wichtig</a:t>
            </a:r>
            <a:endParaRPr lang="de-DE" dirty="0"/>
          </a:p>
          <a:p>
            <a:r>
              <a:rPr lang="de-DE" sz="2800" dirty="0"/>
              <a:t>Häufigere HWI mit resistenten Erregern</a:t>
            </a:r>
          </a:p>
          <a:p>
            <a:r>
              <a:rPr lang="de-DE" sz="2800" dirty="0"/>
              <a:t>Abgrenzung zur  Reizblase</a:t>
            </a:r>
          </a:p>
          <a:p>
            <a:r>
              <a:rPr lang="de-DE" sz="3600" dirty="0"/>
              <a:t>Schutz des Harnblasenbioms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5902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90D38-5679-4F91-8DE8-C1B51D730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820086"/>
            <a:ext cx="2947482" cy="5120641"/>
          </a:xfrm>
        </p:spPr>
        <p:txBody>
          <a:bodyPr>
            <a:normAutofit/>
          </a:bodyPr>
          <a:lstStyle/>
          <a:p>
            <a:r>
              <a:rPr lang="de-DE" dirty="0"/>
              <a:t>Bisherige</a:t>
            </a:r>
            <a:br>
              <a:rPr lang="de-DE" dirty="0"/>
            </a:br>
            <a:r>
              <a:rPr lang="de-DE" dirty="0"/>
              <a:t>Methode</a:t>
            </a:r>
            <a:br>
              <a:rPr lang="de-DE" dirty="0"/>
            </a:br>
            <a:br>
              <a:rPr lang="de-DE" dirty="0"/>
            </a:br>
            <a:r>
              <a:rPr lang="de-DE" sz="1800" dirty="0"/>
              <a:t>Klinisches Bild</a:t>
            </a:r>
            <a:br>
              <a:rPr lang="de-DE" dirty="0"/>
            </a:br>
            <a:r>
              <a:rPr lang="de-DE" sz="1800" dirty="0"/>
              <a:t>Untersuchung</a:t>
            </a:r>
            <a:br>
              <a:rPr lang="de-DE" dirty="0"/>
            </a:br>
            <a:r>
              <a:rPr lang="de-DE" sz="1800" dirty="0"/>
              <a:t>Kalkulierte </a:t>
            </a:r>
            <a:r>
              <a:rPr lang="de-DE" sz="2000" dirty="0"/>
              <a:t>Antibiotikatherapie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EABF13-4B3E-4C4B-A2C9-4AE3BF6E8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3200" dirty="0"/>
              <a:t>Bausteine zur Sicherung einer Infektion</a:t>
            </a:r>
          </a:p>
          <a:p>
            <a:r>
              <a:rPr lang="de-DE" sz="3200" dirty="0"/>
              <a:t>Symptomatik</a:t>
            </a:r>
          </a:p>
          <a:p>
            <a:r>
              <a:rPr lang="de-DE" sz="3200" dirty="0"/>
              <a:t>Anamnese (Exposition, Umgebung)</a:t>
            </a:r>
          </a:p>
          <a:p>
            <a:r>
              <a:rPr lang="de-DE" sz="3200" dirty="0"/>
              <a:t>Körperlicher Befund</a:t>
            </a:r>
          </a:p>
          <a:p>
            <a:r>
              <a:rPr lang="de-DE" sz="3200" dirty="0"/>
              <a:t>Labor (Entzündungswerte)</a:t>
            </a:r>
          </a:p>
          <a:p>
            <a:r>
              <a:rPr lang="de-DE" sz="3200" dirty="0"/>
              <a:t>Mikrobiologische Kultur</a:t>
            </a:r>
          </a:p>
          <a:p>
            <a:r>
              <a:rPr lang="de-DE" sz="3200" dirty="0"/>
              <a:t>Kritik: Es bleibt eine diagnostische Unsicherheit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5B9AEC-D689-4A54-A3A2-11E112C20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ACFF94-8FDE-4904-9DD5-E6A3A58B7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165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7F785E-C8DC-48AD-8854-DA9F67DC9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muss der Arzt heute beachten?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AC2D00-79EC-42CB-8A70-D3D0D64C4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>
                <a:solidFill>
                  <a:srgbClr val="FF0000"/>
                </a:solidFill>
              </a:rPr>
              <a:t>Klinische Symptome</a:t>
            </a:r>
          </a:p>
          <a:p>
            <a:r>
              <a:rPr lang="de-DE" dirty="0">
                <a:solidFill>
                  <a:srgbClr val="FF0000"/>
                </a:solidFill>
              </a:rPr>
              <a:t>Anatomische Besonderheiten </a:t>
            </a:r>
            <a:r>
              <a:rPr lang="de-DE" dirty="0" err="1">
                <a:solidFill>
                  <a:srgbClr val="FF0000"/>
                </a:solidFill>
              </a:rPr>
              <a:t>z.B</a:t>
            </a:r>
            <a:r>
              <a:rPr lang="de-DE" dirty="0">
                <a:solidFill>
                  <a:srgbClr val="FF0000"/>
                </a:solidFill>
              </a:rPr>
              <a:t> Reflux</a:t>
            </a:r>
          </a:p>
          <a:p>
            <a:r>
              <a:rPr lang="de-DE" dirty="0">
                <a:solidFill>
                  <a:srgbClr val="FF0000"/>
                </a:solidFill>
              </a:rPr>
              <a:t>Komplizierende Faktoren </a:t>
            </a:r>
            <a:r>
              <a:rPr lang="de-DE" dirty="0" err="1">
                <a:solidFill>
                  <a:srgbClr val="FF0000"/>
                </a:solidFill>
              </a:rPr>
              <a:t>z.B.Diabetes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mellitus,Nierenfunktionsstörungen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>
                <a:solidFill>
                  <a:srgbClr val="FF0000"/>
                </a:solidFill>
              </a:rPr>
              <a:t>Komplizierte HWI </a:t>
            </a:r>
            <a:r>
              <a:rPr lang="de-DE" dirty="0" err="1">
                <a:solidFill>
                  <a:srgbClr val="FF0000"/>
                </a:solidFill>
              </a:rPr>
              <a:t>z.B.bei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Kindern,Schwangeren</a:t>
            </a:r>
            <a:r>
              <a:rPr lang="de-DE" dirty="0">
                <a:solidFill>
                  <a:srgbClr val="FF0000"/>
                </a:solidFill>
              </a:rPr>
              <a:t> und Männern</a:t>
            </a:r>
          </a:p>
          <a:p>
            <a:r>
              <a:rPr lang="de-DE" dirty="0" err="1">
                <a:solidFill>
                  <a:srgbClr val="FF0000"/>
                </a:solidFill>
              </a:rPr>
              <a:t>Assymptomatische</a:t>
            </a:r>
            <a:r>
              <a:rPr lang="de-DE" dirty="0">
                <a:solidFill>
                  <a:srgbClr val="FF0000"/>
                </a:solidFill>
              </a:rPr>
              <a:t> Bakteriurie</a:t>
            </a:r>
          </a:p>
          <a:p>
            <a:r>
              <a:rPr lang="de-DE" dirty="0">
                <a:solidFill>
                  <a:srgbClr val="FF0000"/>
                </a:solidFill>
              </a:rPr>
              <a:t>.Zystitis </a:t>
            </a:r>
          </a:p>
          <a:p>
            <a:r>
              <a:rPr lang="de-DE" dirty="0">
                <a:solidFill>
                  <a:srgbClr val="FF0000"/>
                </a:solidFill>
              </a:rPr>
              <a:t>Überaktive Blase</a:t>
            </a:r>
          </a:p>
          <a:p>
            <a:r>
              <a:rPr lang="de-DE" dirty="0">
                <a:solidFill>
                  <a:srgbClr val="FF0000"/>
                </a:solidFill>
              </a:rPr>
              <a:t>Mikrobiom der Blase</a:t>
            </a:r>
          </a:p>
          <a:p>
            <a:r>
              <a:rPr lang="de-DE" dirty="0">
                <a:solidFill>
                  <a:srgbClr val="FF0000"/>
                </a:solidFill>
              </a:rPr>
              <a:t>Einschränkung der </a:t>
            </a:r>
            <a:r>
              <a:rPr lang="de-DE" dirty="0" err="1">
                <a:solidFill>
                  <a:srgbClr val="FF0000"/>
                </a:solidFill>
              </a:rPr>
              <a:t>Antibotikatherapie</a:t>
            </a:r>
            <a:r>
              <a:rPr lang="de-DE" dirty="0">
                <a:solidFill>
                  <a:srgbClr val="FF0000"/>
                </a:solidFill>
              </a:rPr>
              <a:t> (siehe Roter Handbrief bei Anwendung von </a:t>
            </a:r>
            <a:r>
              <a:rPr lang="de-DE" dirty="0" err="1">
                <a:solidFill>
                  <a:srgbClr val="FF0000"/>
                </a:solidFill>
              </a:rPr>
              <a:t>Gyrasehemmer</a:t>
            </a:r>
            <a:r>
              <a:rPr lang="de-DE" dirty="0">
                <a:solidFill>
                  <a:srgbClr val="FF0000"/>
                </a:solidFill>
              </a:rPr>
              <a:t> )</a:t>
            </a:r>
          </a:p>
          <a:p>
            <a:r>
              <a:rPr lang="de-DE" dirty="0">
                <a:solidFill>
                  <a:srgbClr val="FF0000"/>
                </a:solidFill>
              </a:rPr>
              <a:t>Nebenwirkung von Medikamenten</a:t>
            </a:r>
          </a:p>
          <a:p>
            <a:r>
              <a:rPr lang="de-DE" dirty="0">
                <a:solidFill>
                  <a:srgbClr val="FF0000"/>
                </a:solidFill>
              </a:rPr>
              <a:t>Möglichst schonende aber effektive Therapie</a:t>
            </a:r>
          </a:p>
          <a:p>
            <a:r>
              <a:rPr lang="de-DE" dirty="0">
                <a:solidFill>
                  <a:srgbClr val="FF0000"/>
                </a:solidFill>
              </a:rPr>
              <a:t>Kontrolle der Therapie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9C8FA81-DFE1-477D-BD2D-7D92D2BCD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CA959A1-2D2D-415D-9DB9-00C011B4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72FEDF4-45C8-466B-84E6-F6E4400E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914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1B3588-7093-4A34-940B-52A95A172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Reizblase mit  Leukozyten ohne  sichere </a:t>
            </a:r>
            <a:r>
              <a:rPr lang="de-DE" dirty="0" err="1"/>
              <a:t>Infektzeichen</a:t>
            </a:r>
            <a:endParaRPr lang="de-DE" dirty="0"/>
          </a:p>
        </p:txBody>
      </p:sp>
      <p:pic>
        <p:nvPicPr>
          <p:cNvPr id="6" name="Bildplatzhalter 5" descr="Ein Bild, das Natur, draußen enthält.&#10;&#10;Automatisch generierte Beschreibung">
            <a:extLst>
              <a:ext uri="{FF2B5EF4-FFF2-40B4-BE49-F238E27FC236}">
                <a16:creationId xmlns:a16="http://schemas.microsoft.com/office/drawing/2014/main" id="{5A042976-872A-497A-AF48-DF694586FBE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124" b="8124"/>
          <a:stretch>
            <a:fillRect/>
          </a:stretch>
        </p:blipFill>
        <p:spPr>
          <a:xfrm>
            <a:off x="3569293" y="827532"/>
            <a:ext cx="8115230" cy="5330952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B26274-FA1D-4C53-AC36-9186429C1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DC7BC5C-CFF7-40D1-87E6-57FD89D3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9D4F04-72D9-4E03-9A47-69422272F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830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BA17C4-87F3-46E7-A953-34A820DE6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Harnwegsinfekt mit  einer </a:t>
            </a:r>
            <a:r>
              <a:rPr lang="de-DE" dirty="0" err="1"/>
              <a:t>Coliinfektion</a:t>
            </a:r>
            <a:r>
              <a:rPr lang="de-DE" dirty="0"/>
              <a:t> </a:t>
            </a:r>
          </a:p>
        </p:txBody>
      </p:sp>
      <p:pic>
        <p:nvPicPr>
          <p:cNvPr id="6" name="Bildplatzhalter 5" descr="Ein Bild, das Natur, Regen enthält.&#10;&#10;Automatisch generierte Beschreibung">
            <a:extLst>
              <a:ext uri="{FF2B5EF4-FFF2-40B4-BE49-F238E27FC236}">
                <a16:creationId xmlns:a16="http://schemas.microsoft.com/office/drawing/2014/main" id="{ABFC451A-EDB1-4157-9D58-D91EA04EFC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8124" b="8124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A6FCB86-95FC-483C-B138-0B0CB572E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Schnell bewegliche Stäbchen  mit Schleim und Leukozyten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CCB3266-9E9C-4B61-A1D1-BC6047100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2DAD890-4088-4E28-A019-8B5FD79F6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7708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D07DFD-E0A4-4F13-95F6-F4A37470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HWI mit massenhaft Proteus Keimen und vermehrt Leukozyten</a:t>
            </a:r>
          </a:p>
        </p:txBody>
      </p:sp>
      <p:pic>
        <p:nvPicPr>
          <p:cNvPr id="6" name="Inhaltsplatzhalter 5" descr="Ein Bild, das Natur enthält.&#10;&#10;Automatisch generierte Beschreibung">
            <a:extLst>
              <a:ext uri="{FF2B5EF4-FFF2-40B4-BE49-F238E27FC236}">
                <a16:creationId xmlns:a16="http://schemas.microsoft.com/office/drawing/2014/main" id="{1D93FEE4-EAAB-4F70-B9A2-97D34CB87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9937" y="868363"/>
            <a:ext cx="6529625" cy="5121275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49DA7E4-B2D8-403C-B92A-89F8C5BD0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Meist bei zusätzlich komplizierenden Faktoren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BA0EA19-86CF-4D5C-B7ED-0D34ADB1A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272BF96-A528-40A5-ADB5-60D3379AA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338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597A26-848A-446B-A758-0B5110C65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Coli HWI </a:t>
            </a:r>
          </a:p>
        </p:txBody>
      </p:sp>
      <p:pic>
        <p:nvPicPr>
          <p:cNvPr id="6" name="Bildplatzhalter 5" descr="Ein Bild, das Regen, Natur, groß, Uhr enthält.&#10;&#10;Automatisch generierte Beschreibung">
            <a:extLst>
              <a:ext uri="{FF2B5EF4-FFF2-40B4-BE49-F238E27FC236}">
                <a16:creationId xmlns:a16="http://schemas.microsoft.com/office/drawing/2014/main" id="{B7665598-0DAA-45AE-94C7-7A317CA48B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124" b="8124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9D74267-7B2A-45E0-B893-FF32BA5DA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Verlängerte  Coli Keime  unter  </a:t>
            </a:r>
            <a:r>
              <a:rPr lang="de-DE" sz="2000" dirty="0" err="1"/>
              <a:t>Antibiotiaabgabe</a:t>
            </a:r>
            <a:endParaRPr lang="de-DE" sz="20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7EC0745-5C41-4A33-BA67-4E6FE344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A77CC25-CAD6-45A5-9CCA-A9052BA6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6180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05219-B53F-4AB7-8B22-1C6040FA5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HWI mit stärker veränderten Erythrozyten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04BE6F3-C6F8-46CC-9798-82893BE95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9" descr="Ein Bild, das Regen, draußen, Natur, Wand enthält.&#10;&#10;Mit sehr hoher Zuverlässigkeit generierte Beschreibung">
            <a:extLst>
              <a:ext uri="{FF2B5EF4-FFF2-40B4-BE49-F238E27FC236}">
                <a16:creationId xmlns:a16="http://schemas.microsoft.com/office/drawing/2014/main" id="{25E2C381-A672-45CC-AD42-F77BEA4E354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8124" b="8124"/>
          <a:stretch/>
        </p:blipFill>
        <p:spPr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A6C4C9-FD44-4073-874A-FBD9C852B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0811B23-34B3-405D-9144-ADCC9FCF8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9063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A41AF-7B05-49FA-9341-124D02461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HWI mit </a:t>
            </a:r>
            <a:r>
              <a:rPr lang="de-DE" dirty="0" err="1"/>
              <a:t>Erythrozyturie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F13405-EBD4-4CEA-A141-962741D49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5" name="Grafik 25" descr="Ein Bild, das groß enthält.&#10;&#10;Mit hoher Zuverlässigkeit generierte Beschreibung">
            <a:extLst>
              <a:ext uri="{FF2B5EF4-FFF2-40B4-BE49-F238E27FC236}">
                <a16:creationId xmlns:a16="http://schemas.microsoft.com/office/drawing/2014/main" id="{D30B2671-EEF3-4363-8B7B-591D9D7C42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8124" b="8124"/>
          <a:stretch/>
        </p:blipFill>
        <p:spPr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FA49696-E533-4CB1-96E8-870C639CE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8412DDC-B3CE-4A7D-B8F8-59B21D503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4209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0C3AB3-FFED-43B5-8DC5-15DA4D4D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HWI mit Kristallen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EB1DA4A-E57A-41A2-A774-21321D29C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6" descr="Ein Bild, das draußen enthält.&#10;&#10;Mit sehr hoher Zuverlässigkeit generierte Beschreibung">
            <a:extLst>
              <a:ext uri="{FF2B5EF4-FFF2-40B4-BE49-F238E27FC236}">
                <a16:creationId xmlns:a16="http://schemas.microsoft.com/office/drawing/2014/main" id="{46DEDB21-E8FD-4726-A0C8-A05203A93D4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8124" b="8124"/>
          <a:stretch/>
        </p:blipFill>
        <p:spPr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BDED1B9-F197-4561-A357-FC0C40377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C918C29-DD53-4C92-87D1-EC489DF10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5663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BBFA41-988C-4BDF-BE15-DB7CB6B88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U-Sed mit vereinzelten Erythrozyten</a:t>
            </a:r>
          </a:p>
        </p:txBody>
      </p:sp>
      <p:pic>
        <p:nvPicPr>
          <p:cNvPr id="5" name="Grafik 5" descr="Ein Bild, das draußen, Natur, Boden enthält.&#10;&#10;Mit hoher Zuverlässigkeit generierte Beschreibung">
            <a:extLst>
              <a:ext uri="{FF2B5EF4-FFF2-40B4-BE49-F238E27FC236}">
                <a16:creationId xmlns:a16="http://schemas.microsoft.com/office/drawing/2014/main" id="{F2724DFD-AD54-461D-92FC-9E2D81A090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8124" b="8124"/>
          <a:stretch/>
        </p:blipFill>
        <p:spPr>
          <a:xfrm>
            <a:off x="3676478" y="830919"/>
            <a:ext cx="8115230" cy="5330952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154AAE-1F76-4FD5-A334-027CDDBFE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Erythrozyten aus der Blase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B38CE3E-8223-43C0-943E-95BB1191A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1FDC440-464F-4B80-995F-0CB2E2912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8232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BC9ED8-5681-4082-BD16-D7FC950CD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HWI mit Coli- Keimen</a:t>
            </a:r>
          </a:p>
        </p:txBody>
      </p:sp>
      <p:pic>
        <p:nvPicPr>
          <p:cNvPr id="5" name="Grafik 5" descr="Ein Bild, das Regen, Natur enthält.&#10;&#10;Mit sehr hoher Zuverlässigkeit generierte Beschreibung">
            <a:extLst>
              <a:ext uri="{FF2B5EF4-FFF2-40B4-BE49-F238E27FC236}">
                <a16:creationId xmlns:a16="http://schemas.microsoft.com/office/drawing/2014/main" id="{DA8BB1AA-DF56-4F33-B393-7C97E1CCBE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8124" b="8124"/>
          <a:stretch/>
        </p:blipFill>
        <p:spPr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5DDBAF6-CADB-4509-B748-82EC27537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0790BB-5B11-4F7A-9B4A-DC17A98E7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7DF7C71-B2D2-42E8-92E0-AA1152FD9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209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9F14A2-1CC2-46A9-88BE-A2970C4AD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41" y="984690"/>
            <a:ext cx="2947482" cy="4601183"/>
          </a:xfrm>
        </p:spPr>
        <p:txBody>
          <a:bodyPr>
            <a:normAutofit/>
          </a:bodyPr>
          <a:lstStyle/>
          <a:p>
            <a:r>
              <a:rPr lang="de-DE" sz="3200" dirty="0"/>
              <a:t>Optimierte Methode durch </a:t>
            </a:r>
            <a:br>
              <a:rPr lang="de-DE" sz="3200" dirty="0"/>
            </a:br>
            <a:r>
              <a:rPr lang="de-DE" sz="3200" dirty="0"/>
              <a:t>Einsatz der</a:t>
            </a:r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Phasenkontrast-mikroskopie </a:t>
            </a:r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zur Diagnostik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02E921-6897-41DE-AD2D-2A1E9DB66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sz="3200" dirty="0"/>
              <a:t>Sichtbarkeit des Infektionsgeschehens</a:t>
            </a:r>
          </a:p>
          <a:p>
            <a:r>
              <a:rPr lang="de-DE" sz="3200" dirty="0"/>
              <a:t>Bakterien sind direkt sichtbar bis auf atypische Keime</a:t>
            </a:r>
          </a:p>
          <a:p>
            <a:r>
              <a:rPr lang="de-DE" sz="3200" dirty="0"/>
              <a:t>Virusinfekte sind an direkten Veränderungen der Zellen zu erkennen</a:t>
            </a:r>
          </a:p>
          <a:p>
            <a:r>
              <a:rPr lang="de-DE" sz="3200" dirty="0"/>
              <a:t>Kombination von Pulsfrequenz und abgewandelter Pulsdiagnostik</a:t>
            </a:r>
          </a:p>
          <a:p>
            <a:r>
              <a:rPr lang="de-DE" sz="3200" dirty="0"/>
              <a:t>Verlaufskontrollen zur Wirksamkeit der Therapie sind optisch möglich</a:t>
            </a:r>
          </a:p>
          <a:p>
            <a:r>
              <a:rPr lang="de-DE" sz="3200" dirty="0"/>
              <a:t>Der Start einer Antibiotikatherapie und die Dauer einer Behandlung sind gut festzulegen</a:t>
            </a:r>
          </a:p>
          <a:p>
            <a:r>
              <a:rPr lang="de-DE" sz="3200" dirty="0"/>
              <a:t>Eine individualisierte Therapie ist möglich</a:t>
            </a:r>
          </a:p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r>
              <a:rPr lang="de-DE" sz="2400" dirty="0"/>
              <a:t>									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6FA751-FED0-4403-B6A0-434E8724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A0291E-31A9-4CCB-B1A8-203F48D52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077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563DE-08D5-4899-AB93-8DC814A58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92" y="2305456"/>
            <a:ext cx="2834640" cy="2377440"/>
          </a:xfrm>
        </p:spPr>
        <p:txBody>
          <a:bodyPr>
            <a:normAutofit fontScale="90000"/>
          </a:bodyPr>
          <a:lstStyle/>
          <a:p>
            <a:r>
              <a:rPr lang="de-DE" sz="2900" dirty="0"/>
              <a:t>Durch die neue </a:t>
            </a:r>
            <a:r>
              <a:rPr lang="de-DE" sz="2900" dirty="0" err="1"/>
              <a:t>epidememische</a:t>
            </a:r>
            <a:r>
              <a:rPr lang="de-DE" sz="2900" dirty="0"/>
              <a:t>  Pneumonie neue </a:t>
            </a:r>
            <a:br>
              <a:rPr lang="de-DE" sz="2900" dirty="0"/>
            </a:br>
            <a:r>
              <a:rPr lang="de-DE" sz="2900" dirty="0"/>
              <a:t>Herausforderungen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61E6A7-C666-4512-BA63-AE4B682B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Durch den bisherigen Verlauf der Ausbreitung des neuen Virus Covid-19 ist es notwendig, größere Menschenpopulationen zu screenen, um frühzeitige Isolationsmaßnahmen durchführen zu können.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Durch Anwendung und Weiterentwicklung dieser Methode könnte ein preiswertes und schnelles Verfahren entwickelt werden, auch unter Einsatz von künstlicher Intelligenz.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Die Untersuchung könnte durch ausgebildete Medizinische Assistenten/-innen durchgeführt werden.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Die auffälligen Patienten könnten dann einer weiteren Laboruntersuchung und/oder CT der Lunge zugeführt werden.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08122B-1948-4213-BB2F-EED548A32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Diese  Untersuchungsmöglichkeit könnte mit dazu beitragen  den Beginn  der Infektiosität eines  infizierten Patienten  in Kombination  mit der Pulsfrequenz </a:t>
            </a:r>
          </a:p>
          <a:p>
            <a:r>
              <a:rPr lang="de-DE" dirty="0"/>
              <a:t>Besser zu bestimmen ,relevante Virusinfekte  zeigen  häufig einen Pulsanstieg der häufig bei  90 -100  Herzschlägen pro Minute </a:t>
            </a:r>
            <a:r>
              <a:rPr lang="de-DE" dirty="0" err="1"/>
              <a:t>liegt,ab</a:t>
            </a:r>
            <a:r>
              <a:rPr lang="de-DE" dirty="0"/>
              <a:t> 100 Verdacht der bakteriellen Superinfektion.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6D247A0D-3049-4985-9330-F0BEA9A4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7DF1C4E9-13DF-4112-B0A1-37996087D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7500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30968-AA79-4244-8BE6-2D8C2CE8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Ihre  Meinung interessiert mich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04A6F6-29BE-4211-8B1C-228639D62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911" y="868680"/>
            <a:ext cx="7369931" cy="2828677"/>
          </a:xfrm>
        </p:spPr>
        <p:txBody>
          <a:bodyPr/>
          <a:lstStyle/>
          <a:p>
            <a:r>
              <a:rPr lang="de-DE" sz="2800" dirty="0"/>
              <a:t>Was sollte genauer dargestellt werden</a:t>
            </a:r>
            <a:r>
              <a:rPr lang="de-DE" sz="2400" dirty="0"/>
              <a:t>?</a:t>
            </a:r>
          </a:p>
          <a:p>
            <a:r>
              <a:rPr lang="de-DE" sz="2400" dirty="0"/>
              <a:t>Was  INTERESSIERT  Sie ?</a:t>
            </a:r>
          </a:p>
          <a:p>
            <a:r>
              <a:rPr lang="de-DE" sz="2400" dirty="0"/>
              <a:t>Wie schätzen Sie die Praxistauglichkeit ein?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2AA6D9-6C0D-4843-864F-F576618F1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131C6C-790D-4D8A-AF58-161D4165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C71398-CE2B-4A7B-9D28-833F22629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BCE0C09-5E6D-41D4-86B0-20D14953B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124" y="5185146"/>
            <a:ext cx="1599931" cy="56361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20DC53F3-DA05-4BE6-8639-8C578C3A18BA}"/>
              </a:ext>
            </a:extLst>
          </p:cNvPr>
          <p:cNvSpPr/>
          <p:nvPr/>
        </p:nvSpPr>
        <p:spPr>
          <a:xfrm>
            <a:off x="5617055" y="501009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ctr"/>
            <a:r>
              <a:rPr lang="de-DE" dirty="0">
                <a:solidFill>
                  <a:srgbClr val="464646"/>
                </a:solidFill>
                <a:latin typeface="source sans pro" panose="020B0503030403020204" pitchFamily="34" charset="0"/>
              </a:rPr>
              <a:t>Dieses Werk ist lizenziert unter einer </a:t>
            </a:r>
            <a:r>
              <a:rPr lang="de-DE" dirty="0">
                <a:solidFill>
                  <a:srgbClr val="049CCF"/>
                </a:solidFill>
                <a:latin typeface="source sans pro" panose="020B0503030403020204" pitchFamily="34" charset="0"/>
                <a:hlinkClick r:id="rId4"/>
              </a:rPr>
              <a:t>Creative Commons Namensnennung - Weitergabe unter gleichen Bedingungen 4.0 International Lizenz</a:t>
            </a:r>
            <a:r>
              <a:rPr lang="de-DE" dirty="0">
                <a:solidFill>
                  <a:srgbClr val="464646"/>
                </a:solidFill>
                <a:latin typeface="source sans pro" panose="020B0503030403020204" pitchFamily="34" charset="0"/>
              </a:rPr>
              <a:t>.</a:t>
            </a:r>
          </a:p>
          <a:p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2140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B0429C-B9CA-43A5-A945-CC3642210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Einige Mikroskopische Bilder für Virusinfekte der oberen Luftwege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AB57E5-BFEF-4891-861E-B2F37FB3E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dirty="0"/>
              <a:t>Die</a:t>
            </a:r>
            <a:r>
              <a:rPr lang="de-DE" dirty="0"/>
              <a:t> </a:t>
            </a:r>
            <a:r>
              <a:rPr lang="de-DE" sz="2800" dirty="0">
                <a:solidFill>
                  <a:srgbClr val="FF0000"/>
                </a:solidFill>
              </a:rPr>
              <a:t>direkten</a:t>
            </a:r>
            <a:r>
              <a:rPr lang="de-DE" dirty="0"/>
              <a:t> </a:t>
            </a:r>
            <a:r>
              <a:rPr lang="de-DE" sz="2800" dirty="0">
                <a:solidFill>
                  <a:srgbClr val="FF0000"/>
                </a:solidFill>
              </a:rPr>
              <a:t>Zeichen</a:t>
            </a:r>
            <a:r>
              <a:rPr lang="de-DE" sz="2400" dirty="0"/>
              <a:t> </a:t>
            </a:r>
            <a:r>
              <a:rPr lang="de-DE" sz="2800" dirty="0"/>
              <a:t>für</a:t>
            </a:r>
            <a:r>
              <a:rPr lang="de-DE" sz="2400" dirty="0"/>
              <a:t> </a:t>
            </a:r>
            <a:r>
              <a:rPr lang="de-DE" sz="2800" dirty="0"/>
              <a:t>die</a:t>
            </a:r>
            <a:r>
              <a:rPr lang="de-DE" sz="2400" dirty="0"/>
              <a:t> </a:t>
            </a:r>
            <a:r>
              <a:rPr lang="de-DE" sz="2800" dirty="0">
                <a:solidFill>
                  <a:srgbClr val="FF0000"/>
                </a:solidFill>
              </a:rPr>
              <a:t>differential</a:t>
            </a:r>
            <a:r>
              <a:rPr lang="de-DE" sz="2400" dirty="0"/>
              <a:t> </a:t>
            </a:r>
            <a:r>
              <a:rPr lang="de-DE" sz="2800" dirty="0">
                <a:solidFill>
                  <a:srgbClr val="FF0000"/>
                </a:solidFill>
              </a:rPr>
              <a:t>Diagnostik</a:t>
            </a:r>
            <a:r>
              <a:rPr lang="de-DE" sz="2400" dirty="0"/>
              <a:t> </a:t>
            </a:r>
            <a:r>
              <a:rPr lang="de-DE" sz="2800" dirty="0"/>
              <a:t>eines</a:t>
            </a:r>
            <a:r>
              <a:rPr lang="de-DE" sz="2400" dirty="0"/>
              <a:t> </a:t>
            </a:r>
            <a:r>
              <a:rPr lang="de-DE" sz="2800" dirty="0">
                <a:solidFill>
                  <a:srgbClr val="FF0000"/>
                </a:solidFill>
              </a:rPr>
              <a:t>Virusinfektes</a:t>
            </a:r>
          </a:p>
          <a:p>
            <a:r>
              <a:rPr lang="de-DE" sz="2800" dirty="0">
                <a:solidFill>
                  <a:srgbClr val="FF0000"/>
                </a:solidFill>
              </a:rPr>
              <a:t>Zellkernvergrößerung und Strukturveränderung der DNA</a:t>
            </a:r>
          </a:p>
          <a:p>
            <a:r>
              <a:rPr lang="de-DE" sz="2800" dirty="0">
                <a:solidFill>
                  <a:srgbClr val="FF0000"/>
                </a:solidFill>
              </a:rPr>
              <a:t>Veränderung des Zytoplasmas und der Zellorganellen</a:t>
            </a:r>
          </a:p>
          <a:p>
            <a:r>
              <a:rPr lang="de-DE" sz="2800" dirty="0">
                <a:solidFill>
                  <a:srgbClr val="FF0000"/>
                </a:solidFill>
              </a:rPr>
              <a:t>Strukturverlust und Degeneration von Zellen</a:t>
            </a:r>
          </a:p>
          <a:p>
            <a:r>
              <a:rPr lang="de-DE" sz="2800" dirty="0">
                <a:solidFill>
                  <a:srgbClr val="FF0000"/>
                </a:solidFill>
              </a:rPr>
              <a:t>In Frühstadien auftreten von Membranen die abwischbar sind und in späteren Stadien im Schleim zerfallen .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0FAF14A-A812-43CE-A9E0-383B9155E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DF1B0F-E017-4B9A-AB2F-36D1C64B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195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2CB414-6EF6-4FD5-BCA1-072AC0B9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Rachenabstrich  mit Leukozyten bei Schweinegrippe</a:t>
            </a:r>
          </a:p>
        </p:txBody>
      </p:sp>
      <p:pic>
        <p:nvPicPr>
          <p:cNvPr id="6" name="Bildplatzhalter 5" descr="Ein Bild, das Wand enthält.&#10;&#10;Automatisch generierte Beschreibung">
            <a:extLst>
              <a:ext uri="{FF2B5EF4-FFF2-40B4-BE49-F238E27FC236}">
                <a16:creationId xmlns:a16="http://schemas.microsoft.com/office/drawing/2014/main" id="{4AA4F071-7B19-4D52-86FE-0CD60E07AC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>
          <a:xfrm>
            <a:off x="3820738" y="763524"/>
            <a:ext cx="8115230" cy="5330952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AA1A260-FABB-4E2C-9B85-FEB9DEA1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4151376"/>
            <a:ext cx="2834640" cy="2322576"/>
          </a:xfrm>
        </p:spPr>
        <p:txBody>
          <a:bodyPr/>
          <a:lstStyle/>
          <a:p>
            <a:r>
              <a:rPr lang="de-DE" sz="2400" dirty="0"/>
              <a:t>Lymphozyten die</a:t>
            </a:r>
            <a:r>
              <a:rPr lang="de-DE" dirty="0"/>
              <a:t> </a:t>
            </a:r>
            <a:r>
              <a:rPr lang="de-DE" sz="2400" dirty="0"/>
              <a:t>starke</a:t>
            </a:r>
            <a:r>
              <a:rPr lang="de-DE" dirty="0"/>
              <a:t> </a:t>
            </a:r>
            <a:r>
              <a:rPr lang="de-DE" sz="2400" dirty="0"/>
              <a:t>degenerative</a:t>
            </a:r>
            <a:r>
              <a:rPr lang="de-DE" dirty="0"/>
              <a:t>  </a:t>
            </a:r>
            <a:r>
              <a:rPr lang="de-DE" sz="2400" dirty="0"/>
              <a:t>Veränderungen</a:t>
            </a:r>
            <a:r>
              <a:rPr lang="de-DE" sz="1600" dirty="0"/>
              <a:t> </a:t>
            </a:r>
            <a:r>
              <a:rPr lang="de-DE" sz="2400" dirty="0"/>
              <a:t>aufweisen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DDCBBA5-E223-42D5-BEB9-D26797E9A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6A937ED-B264-42F6-AAE9-2FE15FE83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940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CB2964-C62A-43E9-9216-AC89EE889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570383"/>
            <a:ext cx="2834640" cy="1093304"/>
          </a:xfrm>
        </p:spPr>
        <p:txBody>
          <a:bodyPr>
            <a:normAutofit/>
          </a:bodyPr>
          <a:lstStyle/>
          <a:p>
            <a:r>
              <a:rPr lang="de-DE" sz="2400" dirty="0"/>
              <a:t>Influenza mit </a:t>
            </a:r>
            <a:r>
              <a:rPr lang="de-DE" sz="2400" dirty="0" err="1"/>
              <a:t>Flimmmerepithelzelle</a:t>
            </a:r>
            <a:r>
              <a:rPr lang="de-DE" sz="2400" dirty="0"/>
              <a:t> aus Bronchialsystem</a:t>
            </a:r>
          </a:p>
        </p:txBody>
      </p:sp>
      <p:pic>
        <p:nvPicPr>
          <p:cNvPr id="6" name="Bildplatzhalter 5" descr="Ein Bild, das draußen, Essen, Strand enthält.&#10;&#10;Automatisch generierte Beschreibung">
            <a:extLst>
              <a:ext uri="{FF2B5EF4-FFF2-40B4-BE49-F238E27FC236}">
                <a16:creationId xmlns:a16="http://schemas.microsoft.com/office/drawing/2014/main" id="{77E0EB94-16B4-4812-9A98-4BC6D01852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EC6699A-01C4-4746-B364-9B6FFA7F4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437747"/>
            <a:ext cx="2834640" cy="1680906"/>
          </a:xfrm>
        </p:spPr>
        <p:txBody>
          <a:bodyPr>
            <a:normAutofit/>
          </a:bodyPr>
          <a:lstStyle/>
          <a:p>
            <a:r>
              <a:rPr lang="de-DE" sz="2400" dirty="0"/>
              <a:t>Flimmerepithelzelle mit noch schlagenden Flimmerhaaren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60E6073-7B1C-4B90-88EC-D6AD98DE3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E709458-893E-416A-AB70-24F94FAEA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888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01DEE-A7F9-4E26-B88A-F694A2987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2999"/>
            <a:ext cx="2834640" cy="3909447"/>
          </a:xfrm>
        </p:spPr>
        <p:txBody>
          <a:bodyPr>
            <a:normAutofit/>
          </a:bodyPr>
          <a:lstStyle/>
          <a:p>
            <a:r>
              <a:rPr lang="de-DE" sz="2400" dirty="0"/>
              <a:t>Virusinfekt im frühen Stadium mit abstreifbaren Membranen die die Oberfläche von Plattenepithelzellen bedecken</a:t>
            </a:r>
          </a:p>
        </p:txBody>
      </p:sp>
      <p:pic>
        <p:nvPicPr>
          <p:cNvPr id="6" name="Bildplatzhalter 5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38A21ADC-5E41-4F54-99D8-1C23D7DB19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08" b="6208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32831A-B12C-4824-B5C5-DF8EB49A1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4D97873-9F7C-405B-8223-F764D00A5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05D48C-3C4D-4DD1-B0EB-78911F30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22.02.2020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684369"/>
      </p:ext>
    </p:extLst>
  </p:cSld>
  <p:clrMapOvr>
    <a:masterClrMapping/>
  </p:clrMapOvr>
</p:sld>
</file>

<file path=ppt/theme/theme1.xml><?xml version="1.0" encoding="utf-8"?>
<a:theme xmlns:a="http://schemas.openxmlformats.org/drawingml/2006/main" name="Rahmen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1402</Words>
  <Application>Microsoft Office PowerPoint</Application>
  <PresentationFormat>Breitbild</PresentationFormat>
  <Paragraphs>273</Paragraphs>
  <Slides>51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7" baseType="lpstr">
      <vt:lpstr>Arial</vt:lpstr>
      <vt:lpstr>Calibri</vt:lpstr>
      <vt:lpstr>Corbel</vt:lpstr>
      <vt:lpstr>source sans pro</vt:lpstr>
      <vt:lpstr>Wingdings 2</vt:lpstr>
      <vt:lpstr>Rahmen</vt:lpstr>
      <vt:lpstr>Einsatz der Phasenkontrastmikroskopie zur Diagnostik oberer Luftwegswegsinfekte</vt:lpstr>
      <vt:lpstr>Ein  Patient der sich freiwillig  Rachenabstriche entnehmen ließ</vt:lpstr>
      <vt:lpstr>Optische Kontrolle des Infektionsgeschehens und  optische Kontrolle der  Wirksamkeit der medikamentösen  Therapie</vt:lpstr>
      <vt:lpstr>Bisherige Methode  Klinisches Bild Untersuchung Kalkulierte Antibiotikatherapie</vt:lpstr>
      <vt:lpstr>Optimierte Methode durch  Einsatz der  Phasenkontrast-mikroskopie   zur Diagnostik</vt:lpstr>
      <vt:lpstr>Einige Mikroskopische Bilder für Virusinfekte der oberen Luftwege</vt:lpstr>
      <vt:lpstr>Rachenabstrich  mit Leukozyten bei Schweinegrippe</vt:lpstr>
      <vt:lpstr>Influenza mit Flimmmerepithelzelle aus Bronchialsystem</vt:lpstr>
      <vt:lpstr>Virusinfekt im frühen Stadium mit abstreifbaren Membranen die die Oberfläche von Plattenepithelzellen bedecken</vt:lpstr>
      <vt:lpstr>Abstreifbare  Membrenen im Zerfallen begriffen</vt:lpstr>
      <vt:lpstr>Virusinfekt mit stärkerem zytopathogenem Effekt</vt:lpstr>
      <vt:lpstr>Flimmerepithelzellen  die  schon ihre Flimmerhärchen verloren haben</vt:lpstr>
      <vt:lpstr>Virusinfekt mit stark degenerierten Lymphozyten</vt:lpstr>
      <vt:lpstr>Virusinfekt Lymphozyten  und ein Granulozyt mit Ausstülpung</vt:lpstr>
      <vt:lpstr>Virusinfekt mit Granulozyten deren Zellkerne  stark degeneriert sind</vt:lpstr>
      <vt:lpstr>Virusinfekt mit Granulozyten stark veränderte  Zellkerne</vt:lpstr>
      <vt:lpstr>PowerPoint-Präsentation</vt:lpstr>
      <vt:lpstr>Zeichen bakterieller Infektion</vt:lpstr>
      <vt:lpstr>Viele verschiedene Arten von Streptokokken</vt:lpstr>
      <vt:lpstr>Bakterielle Infektion vermehrt Kokken</vt:lpstr>
      <vt:lpstr>Bakterielle Infektion mit kleineren Kokken</vt:lpstr>
      <vt:lpstr>Virusinfekt mit bakterieller Superinfektion</vt:lpstr>
      <vt:lpstr>Bakterielle Superinfektion eines Virusinfektes</vt:lpstr>
      <vt:lpstr>Stahylokokken im Rachenabstrich</vt:lpstr>
      <vt:lpstr>Haemophiluskeime massenhaft  auftretend vor der Zeit der Impfungen gegen HK</vt:lpstr>
      <vt:lpstr>Störung des Phagozytosesystems der Leukozyten  durch Toxine von Staphylokokken</vt:lpstr>
      <vt:lpstr>Diplokokken die leicht mit Stäbchenbakterien verwechselt werden</vt:lpstr>
      <vt:lpstr>Leukozyten mit Zelldetritus im Schleim und vereinzelt Kokken</vt:lpstr>
      <vt:lpstr>Was  sehen sie in diesem Abstrich?</vt:lpstr>
      <vt:lpstr>Kokken in Kettenform angeordnet</vt:lpstr>
      <vt:lpstr>Stabförmige Bakterien</vt:lpstr>
      <vt:lpstr>Kettenkokken</vt:lpstr>
      <vt:lpstr>Koloniebildung von Kokken</vt:lpstr>
      <vt:lpstr>Stabförmige Bakterien</vt:lpstr>
      <vt:lpstr> Schwierigkeiten bei der Einführung dieser Methode in der Praxis</vt:lpstr>
      <vt:lpstr>Gebührenordnung  Finanzielle Rahmenbedingungen</vt:lpstr>
      <vt:lpstr>Zukünftige Entwicklungs-möglichkeiten in der Praxis</vt:lpstr>
      <vt:lpstr>Zukünftige Forschungsmöglichkeiten</vt:lpstr>
      <vt:lpstr>Untersuchung des Harnsedimentes mit dem Phasenkonrastmikroskop</vt:lpstr>
      <vt:lpstr>Was muss der Arzt heute beachten?</vt:lpstr>
      <vt:lpstr>Reizblase mit  Leukozyten ohne  sichere Infektzeichen</vt:lpstr>
      <vt:lpstr>Harnwegsinfekt mit  einer Coliinfektion </vt:lpstr>
      <vt:lpstr>HWI mit massenhaft Proteus Keimen und vermehrt Leukozyten</vt:lpstr>
      <vt:lpstr>Coli HWI </vt:lpstr>
      <vt:lpstr>HWI mit stärker veränderten Erythrozyten</vt:lpstr>
      <vt:lpstr>HWI mit Erythrozyturie</vt:lpstr>
      <vt:lpstr>HWI mit Kristallen</vt:lpstr>
      <vt:lpstr>U-Sed mit vereinzelten Erythrozyten</vt:lpstr>
      <vt:lpstr>HWI mit Coli- Keimen</vt:lpstr>
      <vt:lpstr>Durch die neue epidememische  Pneumonie neue  Herausforderungen     </vt:lpstr>
      <vt:lpstr>Ihre  Meinung interessiert mich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Einsatz der Phasenkontrastmikroskopie zur Diagnostik oberer Luftwegswegsinfekte</dc:title>
  <dc:creator>Ragnar Weber</dc:creator>
  <cp:lastModifiedBy>Ragnar Weber</cp:lastModifiedBy>
  <cp:revision>7</cp:revision>
  <dcterms:created xsi:type="dcterms:W3CDTF">2019-04-10T20:28:38Z</dcterms:created>
  <dcterms:modified xsi:type="dcterms:W3CDTF">2020-02-22T11:17:23Z</dcterms:modified>
</cp:coreProperties>
</file>